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61" r:id="rId4"/>
    <p:sldId id="275" r:id="rId5"/>
    <p:sldId id="291" r:id="rId6"/>
    <p:sldId id="292" r:id="rId7"/>
    <p:sldId id="293" r:id="rId8"/>
    <p:sldId id="294" r:id="rId9"/>
    <p:sldId id="295" r:id="rId10"/>
    <p:sldId id="296" r:id="rId11"/>
    <p:sldId id="297" r:id="rId12"/>
    <p:sldId id="298" r:id="rId13"/>
    <p:sldId id="299" r:id="rId14"/>
    <p:sldId id="300" r:id="rId15"/>
    <p:sldId id="301" r:id="rId16"/>
    <p:sldId id="332" r:id="rId17"/>
    <p:sldId id="303" r:id="rId18"/>
    <p:sldId id="307" r:id="rId19"/>
    <p:sldId id="309" r:id="rId20"/>
    <p:sldId id="310" r:id="rId21"/>
    <p:sldId id="311" r:id="rId22"/>
    <p:sldId id="312" r:id="rId23"/>
    <p:sldId id="313" r:id="rId24"/>
    <p:sldId id="314" r:id="rId25"/>
    <p:sldId id="315" r:id="rId26"/>
    <p:sldId id="316" r:id="rId27"/>
    <p:sldId id="317" r:id="rId28"/>
    <p:sldId id="306" r:id="rId29"/>
    <p:sldId id="319" r:id="rId30"/>
    <p:sldId id="320" r:id="rId31"/>
    <p:sldId id="321" r:id="rId32"/>
    <p:sldId id="322" r:id="rId33"/>
    <p:sldId id="323" r:id="rId34"/>
    <p:sldId id="324" r:id="rId35"/>
    <p:sldId id="325" r:id="rId36"/>
    <p:sldId id="326" r:id="rId37"/>
    <p:sldId id="327" r:id="rId38"/>
    <p:sldId id="328" r:id="rId39"/>
    <p:sldId id="329" r:id="rId40"/>
    <p:sldId id="330" r:id="rId41"/>
    <p:sldId id="331"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7" d="100"/>
          <a:sy n="107"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CDA0AE-CA86-487C-80BC-E3034AD7E69A}"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GB"/>
        </a:p>
      </dgm:t>
    </dgm:pt>
    <dgm:pt modelId="{E07E5CB9-FC1E-4532-8B83-59E1C765104D}">
      <dgm:prSet phldrT="[Text]"/>
      <dgm:spPr/>
      <dgm:t>
        <a:bodyPr/>
        <a:lstStyle/>
        <a:p>
          <a:r>
            <a:rPr lang="en-GB" dirty="0">
              <a:solidFill>
                <a:sysClr val="windowText" lastClr="000000"/>
              </a:solidFill>
            </a:rPr>
            <a:t>Decide your research will require multiple studies</a:t>
          </a:r>
        </a:p>
      </dgm:t>
    </dgm:pt>
    <dgm:pt modelId="{CBEFC688-166F-49E0-870B-80F1DD0055B8}" type="parTrans" cxnId="{4A8CCDD2-95C7-4944-A993-CA4F5A1D2D63}">
      <dgm:prSet/>
      <dgm:spPr/>
      <dgm:t>
        <a:bodyPr/>
        <a:lstStyle/>
        <a:p>
          <a:endParaRPr lang="en-GB">
            <a:solidFill>
              <a:sysClr val="windowText" lastClr="000000"/>
            </a:solidFill>
          </a:endParaRPr>
        </a:p>
      </dgm:t>
    </dgm:pt>
    <dgm:pt modelId="{B8B88EFE-1ABB-427F-B8FB-0B4ACED7536F}" type="sibTrans" cxnId="{4A8CCDD2-95C7-4944-A993-CA4F5A1D2D63}">
      <dgm:prSet/>
      <dgm:spPr/>
      <dgm:t>
        <a:bodyPr/>
        <a:lstStyle/>
        <a:p>
          <a:endParaRPr lang="en-GB">
            <a:solidFill>
              <a:sysClr val="windowText" lastClr="000000"/>
            </a:solidFill>
          </a:endParaRPr>
        </a:p>
      </dgm:t>
    </dgm:pt>
    <dgm:pt modelId="{6A537B7F-244E-46F0-92BC-914747F0AF05}">
      <dgm:prSet phldrT="[Text]"/>
      <dgm:spPr/>
      <dgm:t>
        <a:bodyPr/>
        <a:lstStyle/>
        <a:p>
          <a:r>
            <a:rPr lang="en-GB" dirty="0">
              <a:solidFill>
                <a:sysClr val="windowText" lastClr="000000"/>
              </a:solidFill>
            </a:rPr>
            <a:t>Decide on the “thesis by publication” format</a:t>
          </a:r>
        </a:p>
      </dgm:t>
    </dgm:pt>
    <dgm:pt modelId="{6278890C-8ECB-4E01-9698-A61727BA6AF6}" type="parTrans" cxnId="{5384BE0B-D896-4554-B861-56194CB04838}">
      <dgm:prSet/>
      <dgm:spPr/>
      <dgm:t>
        <a:bodyPr/>
        <a:lstStyle/>
        <a:p>
          <a:endParaRPr lang="en-GB">
            <a:solidFill>
              <a:sysClr val="windowText" lastClr="000000"/>
            </a:solidFill>
          </a:endParaRPr>
        </a:p>
      </dgm:t>
    </dgm:pt>
    <dgm:pt modelId="{435BFEBD-B9C8-468E-ADCE-92150D2218DC}" type="sibTrans" cxnId="{5384BE0B-D896-4554-B861-56194CB04838}">
      <dgm:prSet/>
      <dgm:spPr/>
      <dgm:t>
        <a:bodyPr/>
        <a:lstStyle/>
        <a:p>
          <a:endParaRPr lang="en-GB">
            <a:solidFill>
              <a:sysClr val="windowText" lastClr="000000"/>
            </a:solidFill>
          </a:endParaRPr>
        </a:p>
      </dgm:t>
    </dgm:pt>
    <dgm:pt modelId="{2E651510-1B78-468B-AFAB-923416F20EAF}">
      <dgm:prSet phldrT="[Text]"/>
      <dgm:spPr/>
      <dgm:t>
        <a:bodyPr/>
        <a:lstStyle/>
        <a:p>
          <a:r>
            <a:rPr lang="en-GB" dirty="0">
              <a:solidFill>
                <a:sysClr val="windowText" lastClr="000000"/>
              </a:solidFill>
            </a:rPr>
            <a:t>Meet with supervisor to discuss your thesis</a:t>
          </a:r>
        </a:p>
      </dgm:t>
    </dgm:pt>
    <dgm:pt modelId="{F5CADF78-6CD0-4686-AED3-E2DFD92182A0}" type="parTrans" cxnId="{23AD75F8-7157-4B74-8CE9-3DADF50E38F2}">
      <dgm:prSet/>
      <dgm:spPr/>
      <dgm:t>
        <a:bodyPr/>
        <a:lstStyle/>
        <a:p>
          <a:endParaRPr lang="en-GB">
            <a:solidFill>
              <a:sysClr val="windowText" lastClr="000000"/>
            </a:solidFill>
          </a:endParaRPr>
        </a:p>
      </dgm:t>
    </dgm:pt>
    <dgm:pt modelId="{0FC92DA3-976E-4A90-A8E1-87F9014240B7}" type="sibTrans" cxnId="{23AD75F8-7157-4B74-8CE9-3DADF50E38F2}">
      <dgm:prSet/>
      <dgm:spPr/>
      <dgm:t>
        <a:bodyPr/>
        <a:lstStyle/>
        <a:p>
          <a:endParaRPr lang="en-GB">
            <a:solidFill>
              <a:sysClr val="windowText" lastClr="000000"/>
            </a:solidFill>
          </a:endParaRPr>
        </a:p>
      </dgm:t>
    </dgm:pt>
    <dgm:pt modelId="{666A1D1F-A173-4D13-9132-1750D544429B}">
      <dgm:prSet phldrT="[Text]"/>
      <dgm:spPr/>
      <dgm:t>
        <a:bodyPr/>
        <a:lstStyle/>
        <a:p>
          <a:r>
            <a:rPr lang="en-GB" dirty="0">
              <a:solidFill>
                <a:sysClr val="windowText" lastClr="000000"/>
              </a:solidFill>
            </a:rPr>
            <a:t>Conclude your research and write your thesis</a:t>
          </a:r>
        </a:p>
      </dgm:t>
    </dgm:pt>
    <dgm:pt modelId="{A9B5FEBF-8AF0-41AF-A209-4C57C43E8928}" type="parTrans" cxnId="{CE931BEA-7FB8-4C55-AACD-577E037E7B43}">
      <dgm:prSet/>
      <dgm:spPr/>
      <dgm:t>
        <a:bodyPr/>
        <a:lstStyle/>
        <a:p>
          <a:endParaRPr lang="en-GB">
            <a:solidFill>
              <a:sysClr val="windowText" lastClr="000000"/>
            </a:solidFill>
          </a:endParaRPr>
        </a:p>
      </dgm:t>
    </dgm:pt>
    <dgm:pt modelId="{AB23549B-AF86-4842-8813-0D637573C4F7}" type="sibTrans" cxnId="{CE931BEA-7FB8-4C55-AACD-577E037E7B43}">
      <dgm:prSet/>
      <dgm:spPr/>
      <dgm:t>
        <a:bodyPr/>
        <a:lstStyle/>
        <a:p>
          <a:endParaRPr lang="en-GB">
            <a:solidFill>
              <a:sysClr val="windowText" lastClr="000000"/>
            </a:solidFill>
          </a:endParaRPr>
        </a:p>
      </dgm:t>
    </dgm:pt>
    <dgm:pt modelId="{DC303C5F-CECC-4F2A-9C07-0FBCF343759C}" type="pres">
      <dgm:prSet presAssocID="{72CDA0AE-CA86-487C-80BC-E3034AD7E69A}" presName="Name0" presStyleCnt="0">
        <dgm:presLayoutVars>
          <dgm:chMax val="11"/>
          <dgm:chPref val="11"/>
          <dgm:dir/>
          <dgm:resizeHandles/>
        </dgm:presLayoutVars>
      </dgm:prSet>
      <dgm:spPr/>
    </dgm:pt>
    <dgm:pt modelId="{819AA8F7-9279-4D2B-B951-CB6C2ECAC253}" type="pres">
      <dgm:prSet presAssocID="{666A1D1F-A173-4D13-9132-1750D544429B}" presName="Accent4" presStyleCnt="0"/>
      <dgm:spPr/>
    </dgm:pt>
    <dgm:pt modelId="{60ABB1BE-4BAB-46EE-8E17-841A254DBFEC}" type="pres">
      <dgm:prSet presAssocID="{666A1D1F-A173-4D13-9132-1750D544429B}" presName="Accent" presStyleLbl="node1" presStyleIdx="0" presStyleCnt="4"/>
      <dgm:spPr/>
    </dgm:pt>
    <dgm:pt modelId="{C4377AF7-7EF0-4BF3-85D1-3CB3A096FEEC}" type="pres">
      <dgm:prSet presAssocID="{666A1D1F-A173-4D13-9132-1750D544429B}" presName="ParentBackground4" presStyleCnt="0"/>
      <dgm:spPr/>
    </dgm:pt>
    <dgm:pt modelId="{94F561CA-3997-4625-8DCA-5E32FE6B266A}" type="pres">
      <dgm:prSet presAssocID="{666A1D1F-A173-4D13-9132-1750D544429B}" presName="ParentBackground" presStyleLbl="fgAcc1" presStyleIdx="0" presStyleCnt="4"/>
      <dgm:spPr/>
    </dgm:pt>
    <dgm:pt modelId="{6336FD7D-F9CB-42E7-9468-2EAF893064E6}" type="pres">
      <dgm:prSet presAssocID="{666A1D1F-A173-4D13-9132-1750D544429B}" presName="Parent4" presStyleLbl="revTx" presStyleIdx="0" presStyleCnt="0">
        <dgm:presLayoutVars>
          <dgm:chMax val="1"/>
          <dgm:chPref val="1"/>
          <dgm:bulletEnabled val="1"/>
        </dgm:presLayoutVars>
      </dgm:prSet>
      <dgm:spPr/>
    </dgm:pt>
    <dgm:pt modelId="{106619DD-EC02-465E-AE68-3FFB57F8F149}" type="pres">
      <dgm:prSet presAssocID="{6A537B7F-244E-46F0-92BC-914747F0AF05}" presName="Accent3" presStyleCnt="0"/>
      <dgm:spPr/>
    </dgm:pt>
    <dgm:pt modelId="{23C0EE8B-4D67-4E17-912D-7E126743A651}" type="pres">
      <dgm:prSet presAssocID="{6A537B7F-244E-46F0-92BC-914747F0AF05}" presName="Accent" presStyleLbl="node1" presStyleIdx="1" presStyleCnt="4"/>
      <dgm:spPr/>
    </dgm:pt>
    <dgm:pt modelId="{D67F1415-FF91-4503-8CC6-0D9C5FB3806C}" type="pres">
      <dgm:prSet presAssocID="{6A537B7F-244E-46F0-92BC-914747F0AF05}" presName="ParentBackground3" presStyleCnt="0"/>
      <dgm:spPr/>
    </dgm:pt>
    <dgm:pt modelId="{C23A88B7-F9C8-4328-8FD7-958C10B9781B}" type="pres">
      <dgm:prSet presAssocID="{6A537B7F-244E-46F0-92BC-914747F0AF05}" presName="ParentBackground" presStyleLbl="fgAcc1" presStyleIdx="1" presStyleCnt="4"/>
      <dgm:spPr/>
    </dgm:pt>
    <dgm:pt modelId="{23C9A537-7611-474F-9E5D-8B679A48C93C}" type="pres">
      <dgm:prSet presAssocID="{6A537B7F-244E-46F0-92BC-914747F0AF05}" presName="Parent3" presStyleLbl="revTx" presStyleIdx="0" presStyleCnt="0">
        <dgm:presLayoutVars>
          <dgm:chMax val="1"/>
          <dgm:chPref val="1"/>
          <dgm:bulletEnabled val="1"/>
        </dgm:presLayoutVars>
      </dgm:prSet>
      <dgm:spPr/>
    </dgm:pt>
    <dgm:pt modelId="{9A7C18B4-06DE-41F2-A817-D1E69AC42C5A}" type="pres">
      <dgm:prSet presAssocID="{2E651510-1B78-468B-AFAB-923416F20EAF}" presName="Accent2" presStyleCnt="0"/>
      <dgm:spPr/>
    </dgm:pt>
    <dgm:pt modelId="{2C1ED7E0-E746-4315-B523-5210869E70F8}" type="pres">
      <dgm:prSet presAssocID="{2E651510-1B78-468B-AFAB-923416F20EAF}" presName="Accent" presStyleLbl="node1" presStyleIdx="2" presStyleCnt="4"/>
      <dgm:spPr/>
    </dgm:pt>
    <dgm:pt modelId="{B3B4F31C-980E-48B3-8398-13D32643C7F5}" type="pres">
      <dgm:prSet presAssocID="{2E651510-1B78-468B-AFAB-923416F20EAF}" presName="ParentBackground2" presStyleCnt="0"/>
      <dgm:spPr/>
    </dgm:pt>
    <dgm:pt modelId="{B71A1F32-825C-447B-8860-2ADD0429D1D1}" type="pres">
      <dgm:prSet presAssocID="{2E651510-1B78-468B-AFAB-923416F20EAF}" presName="ParentBackground" presStyleLbl="fgAcc1" presStyleIdx="2" presStyleCnt="4"/>
      <dgm:spPr/>
    </dgm:pt>
    <dgm:pt modelId="{CAC6105D-96E3-43B7-8AE8-67771618F010}" type="pres">
      <dgm:prSet presAssocID="{2E651510-1B78-468B-AFAB-923416F20EAF}" presName="Parent2" presStyleLbl="revTx" presStyleIdx="0" presStyleCnt="0">
        <dgm:presLayoutVars>
          <dgm:chMax val="1"/>
          <dgm:chPref val="1"/>
          <dgm:bulletEnabled val="1"/>
        </dgm:presLayoutVars>
      </dgm:prSet>
      <dgm:spPr/>
    </dgm:pt>
    <dgm:pt modelId="{13E62EE6-33C9-49D1-AD06-5A1D852D686B}" type="pres">
      <dgm:prSet presAssocID="{E07E5CB9-FC1E-4532-8B83-59E1C765104D}" presName="Accent1" presStyleCnt="0"/>
      <dgm:spPr/>
    </dgm:pt>
    <dgm:pt modelId="{C0280AD1-1EB2-48A0-B688-C25AA4F3414D}" type="pres">
      <dgm:prSet presAssocID="{E07E5CB9-FC1E-4532-8B83-59E1C765104D}" presName="Accent" presStyleLbl="node1" presStyleIdx="3" presStyleCnt="4"/>
      <dgm:spPr/>
    </dgm:pt>
    <dgm:pt modelId="{E2889B99-DC58-4125-A535-695CC80690CB}" type="pres">
      <dgm:prSet presAssocID="{E07E5CB9-FC1E-4532-8B83-59E1C765104D}" presName="ParentBackground1" presStyleCnt="0"/>
      <dgm:spPr/>
    </dgm:pt>
    <dgm:pt modelId="{0E7936F6-F8D6-4D60-B02F-43B0190D5D57}" type="pres">
      <dgm:prSet presAssocID="{E07E5CB9-FC1E-4532-8B83-59E1C765104D}" presName="ParentBackground" presStyleLbl="fgAcc1" presStyleIdx="3" presStyleCnt="4"/>
      <dgm:spPr/>
    </dgm:pt>
    <dgm:pt modelId="{D3DA661A-69B0-4943-87D1-FF6C0FF5A85C}" type="pres">
      <dgm:prSet presAssocID="{E07E5CB9-FC1E-4532-8B83-59E1C765104D}" presName="Parent1" presStyleLbl="revTx" presStyleIdx="0" presStyleCnt="0">
        <dgm:presLayoutVars>
          <dgm:chMax val="1"/>
          <dgm:chPref val="1"/>
          <dgm:bulletEnabled val="1"/>
        </dgm:presLayoutVars>
      </dgm:prSet>
      <dgm:spPr/>
    </dgm:pt>
  </dgm:ptLst>
  <dgm:cxnLst>
    <dgm:cxn modelId="{5384BE0B-D896-4554-B861-56194CB04838}" srcId="{72CDA0AE-CA86-487C-80BC-E3034AD7E69A}" destId="{6A537B7F-244E-46F0-92BC-914747F0AF05}" srcOrd="2" destOrd="0" parTransId="{6278890C-8ECB-4E01-9698-A61727BA6AF6}" sibTransId="{435BFEBD-B9C8-468E-ADCE-92150D2218DC}"/>
    <dgm:cxn modelId="{D268E213-65E7-40B9-B4A0-86DCF27279A9}" type="presOf" srcId="{E07E5CB9-FC1E-4532-8B83-59E1C765104D}" destId="{0E7936F6-F8D6-4D60-B02F-43B0190D5D57}" srcOrd="0" destOrd="0" presId="urn:microsoft.com/office/officeart/2011/layout/CircleProcess"/>
    <dgm:cxn modelId="{D5E36B28-2D94-4C56-B3C5-7A068C961692}" type="presOf" srcId="{2E651510-1B78-468B-AFAB-923416F20EAF}" destId="{CAC6105D-96E3-43B7-8AE8-67771618F010}" srcOrd="1" destOrd="0" presId="urn:microsoft.com/office/officeart/2011/layout/CircleProcess"/>
    <dgm:cxn modelId="{DE56B428-1295-40AE-ACBB-7BAFC65C5394}" type="presOf" srcId="{72CDA0AE-CA86-487C-80BC-E3034AD7E69A}" destId="{DC303C5F-CECC-4F2A-9C07-0FBCF343759C}" srcOrd="0" destOrd="0" presId="urn:microsoft.com/office/officeart/2011/layout/CircleProcess"/>
    <dgm:cxn modelId="{1AB1F752-7BF8-4BD8-9190-7EF4568DE5BA}" type="presOf" srcId="{6A537B7F-244E-46F0-92BC-914747F0AF05}" destId="{C23A88B7-F9C8-4328-8FD7-958C10B9781B}" srcOrd="0" destOrd="0" presId="urn:microsoft.com/office/officeart/2011/layout/CircleProcess"/>
    <dgm:cxn modelId="{A55FB98A-20FD-4459-ADAB-681FA7E2DCAE}" type="presOf" srcId="{666A1D1F-A173-4D13-9132-1750D544429B}" destId="{6336FD7D-F9CB-42E7-9468-2EAF893064E6}" srcOrd="1" destOrd="0" presId="urn:microsoft.com/office/officeart/2011/layout/CircleProcess"/>
    <dgm:cxn modelId="{DAE1588F-1EC6-4234-9964-53C030B99BCF}" type="presOf" srcId="{666A1D1F-A173-4D13-9132-1750D544429B}" destId="{94F561CA-3997-4625-8DCA-5E32FE6B266A}" srcOrd="0" destOrd="0" presId="urn:microsoft.com/office/officeart/2011/layout/CircleProcess"/>
    <dgm:cxn modelId="{D395B3C8-3372-40F8-9698-FC05DF4B4F00}" type="presOf" srcId="{E07E5CB9-FC1E-4532-8B83-59E1C765104D}" destId="{D3DA661A-69B0-4943-87D1-FF6C0FF5A85C}" srcOrd="1" destOrd="0" presId="urn:microsoft.com/office/officeart/2011/layout/CircleProcess"/>
    <dgm:cxn modelId="{4A8CCDD2-95C7-4944-A993-CA4F5A1D2D63}" srcId="{72CDA0AE-CA86-487C-80BC-E3034AD7E69A}" destId="{E07E5CB9-FC1E-4532-8B83-59E1C765104D}" srcOrd="0" destOrd="0" parTransId="{CBEFC688-166F-49E0-870B-80F1DD0055B8}" sibTransId="{B8B88EFE-1ABB-427F-B8FB-0B4ACED7536F}"/>
    <dgm:cxn modelId="{1143D0E1-B8C5-4512-A2D2-46124B3FD3EB}" type="presOf" srcId="{2E651510-1B78-468B-AFAB-923416F20EAF}" destId="{B71A1F32-825C-447B-8860-2ADD0429D1D1}" srcOrd="0" destOrd="0" presId="urn:microsoft.com/office/officeart/2011/layout/CircleProcess"/>
    <dgm:cxn modelId="{CE931BEA-7FB8-4C55-AACD-577E037E7B43}" srcId="{72CDA0AE-CA86-487C-80BC-E3034AD7E69A}" destId="{666A1D1F-A173-4D13-9132-1750D544429B}" srcOrd="3" destOrd="0" parTransId="{A9B5FEBF-8AF0-41AF-A209-4C57C43E8928}" sibTransId="{AB23549B-AF86-4842-8813-0D637573C4F7}"/>
    <dgm:cxn modelId="{23AD75F8-7157-4B74-8CE9-3DADF50E38F2}" srcId="{72CDA0AE-CA86-487C-80BC-E3034AD7E69A}" destId="{2E651510-1B78-468B-AFAB-923416F20EAF}" srcOrd="1" destOrd="0" parTransId="{F5CADF78-6CD0-4686-AED3-E2DFD92182A0}" sibTransId="{0FC92DA3-976E-4A90-A8E1-87F9014240B7}"/>
    <dgm:cxn modelId="{2AD7CCFB-E022-4161-A737-ACE0744034AB}" type="presOf" srcId="{6A537B7F-244E-46F0-92BC-914747F0AF05}" destId="{23C9A537-7611-474F-9E5D-8B679A48C93C}" srcOrd="1" destOrd="0" presId="urn:microsoft.com/office/officeart/2011/layout/CircleProcess"/>
    <dgm:cxn modelId="{D709FC81-75D0-4FCE-ADF0-204A4EC44595}" type="presParOf" srcId="{DC303C5F-CECC-4F2A-9C07-0FBCF343759C}" destId="{819AA8F7-9279-4D2B-B951-CB6C2ECAC253}" srcOrd="0" destOrd="0" presId="urn:microsoft.com/office/officeart/2011/layout/CircleProcess"/>
    <dgm:cxn modelId="{E35F2518-FFEB-4E6B-93B0-B6DFBC284EE4}" type="presParOf" srcId="{819AA8F7-9279-4D2B-B951-CB6C2ECAC253}" destId="{60ABB1BE-4BAB-46EE-8E17-841A254DBFEC}" srcOrd="0" destOrd="0" presId="urn:microsoft.com/office/officeart/2011/layout/CircleProcess"/>
    <dgm:cxn modelId="{24578FE1-2145-4D7B-A874-FA3264F4A791}" type="presParOf" srcId="{DC303C5F-CECC-4F2A-9C07-0FBCF343759C}" destId="{C4377AF7-7EF0-4BF3-85D1-3CB3A096FEEC}" srcOrd="1" destOrd="0" presId="urn:microsoft.com/office/officeart/2011/layout/CircleProcess"/>
    <dgm:cxn modelId="{DE77F85A-EA3D-4535-BB90-6FF1617DE731}" type="presParOf" srcId="{C4377AF7-7EF0-4BF3-85D1-3CB3A096FEEC}" destId="{94F561CA-3997-4625-8DCA-5E32FE6B266A}" srcOrd="0" destOrd="0" presId="urn:microsoft.com/office/officeart/2011/layout/CircleProcess"/>
    <dgm:cxn modelId="{3CEBAC91-F8A3-47C5-A770-FA1F351A2E02}" type="presParOf" srcId="{DC303C5F-CECC-4F2A-9C07-0FBCF343759C}" destId="{6336FD7D-F9CB-42E7-9468-2EAF893064E6}" srcOrd="2" destOrd="0" presId="urn:microsoft.com/office/officeart/2011/layout/CircleProcess"/>
    <dgm:cxn modelId="{2154A45F-44D7-43EA-9C68-1E1460888247}" type="presParOf" srcId="{DC303C5F-CECC-4F2A-9C07-0FBCF343759C}" destId="{106619DD-EC02-465E-AE68-3FFB57F8F149}" srcOrd="3" destOrd="0" presId="urn:microsoft.com/office/officeart/2011/layout/CircleProcess"/>
    <dgm:cxn modelId="{C2C9DD3F-C27C-4E80-B0DC-8B322F0E052E}" type="presParOf" srcId="{106619DD-EC02-465E-AE68-3FFB57F8F149}" destId="{23C0EE8B-4D67-4E17-912D-7E126743A651}" srcOrd="0" destOrd="0" presId="urn:microsoft.com/office/officeart/2011/layout/CircleProcess"/>
    <dgm:cxn modelId="{C5245553-B3F8-48A9-8E87-D3F85F56B602}" type="presParOf" srcId="{DC303C5F-CECC-4F2A-9C07-0FBCF343759C}" destId="{D67F1415-FF91-4503-8CC6-0D9C5FB3806C}" srcOrd="4" destOrd="0" presId="urn:microsoft.com/office/officeart/2011/layout/CircleProcess"/>
    <dgm:cxn modelId="{632CC2FE-95C8-4946-813E-5EBE6C5D93B6}" type="presParOf" srcId="{D67F1415-FF91-4503-8CC6-0D9C5FB3806C}" destId="{C23A88B7-F9C8-4328-8FD7-958C10B9781B}" srcOrd="0" destOrd="0" presId="urn:microsoft.com/office/officeart/2011/layout/CircleProcess"/>
    <dgm:cxn modelId="{171BCDED-48E5-4408-937B-A9A8447CBA68}" type="presParOf" srcId="{DC303C5F-CECC-4F2A-9C07-0FBCF343759C}" destId="{23C9A537-7611-474F-9E5D-8B679A48C93C}" srcOrd="5" destOrd="0" presId="urn:microsoft.com/office/officeart/2011/layout/CircleProcess"/>
    <dgm:cxn modelId="{7C011180-A9EC-483C-AFEA-FB49DE8DAE57}" type="presParOf" srcId="{DC303C5F-CECC-4F2A-9C07-0FBCF343759C}" destId="{9A7C18B4-06DE-41F2-A817-D1E69AC42C5A}" srcOrd="6" destOrd="0" presId="urn:microsoft.com/office/officeart/2011/layout/CircleProcess"/>
    <dgm:cxn modelId="{0B1033F6-2ECC-4B94-9FF3-714AC54696CC}" type="presParOf" srcId="{9A7C18B4-06DE-41F2-A817-D1E69AC42C5A}" destId="{2C1ED7E0-E746-4315-B523-5210869E70F8}" srcOrd="0" destOrd="0" presId="urn:microsoft.com/office/officeart/2011/layout/CircleProcess"/>
    <dgm:cxn modelId="{1DB8D4A5-68A9-4594-9CAB-21749A5509CC}" type="presParOf" srcId="{DC303C5F-CECC-4F2A-9C07-0FBCF343759C}" destId="{B3B4F31C-980E-48B3-8398-13D32643C7F5}" srcOrd="7" destOrd="0" presId="urn:microsoft.com/office/officeart/2011/layout/CircleProcess"/>
    <dgm:cxn modelId="{CC9E4D57-4433-4AC7-85D5-59B17FDF648C}" type="presParOf" srcId="{B3B4F31C-980E-48B3-8398-13D32643C7F5}" destId="{B71A1F32-825C-447B-8860-2ADD0429D1D1}" srcOrd="0" destOrd="0" presId="urn:microsoft.com/office/officeart/2011/layout/CircleProcess"/>
    <dgm:cxn modelId="{59C28443-E742-4017-B7DE-2581B19D86FB}" type="presParOf" srcId="{DC303C5F-CECC-4F2A-9C07-0FBCF343759C}" destId="{CAC6105D-96E3-43B7-8AE8-67771618F010}" srcOrd="8" destOrd="0" presId="urn:microsoft.com/office/officeart/2011/layout/CircleProcess"/>
    <dgm:cxn modelId="{65BB8B2D-9E58-4453-AD3D-2D137819E2C7}" type="presParOf" srcId="{DC303C5F-CECC-4F2A-9C07-0FBCF343759C}" destId="{13E62EE6-33C9-49D1-AD06-5A1D852D686B}" srcOrd="9" destOrd="0" presId="urn:microsoft.com/office/officeart/2011/layout/CircleProcess"/>
    <dgm:cxn modelId="{0C1F9568-999F-4293-8064-1DE0DD75B663}" type="presParOf" srcId="{13E62EE6-33C9-49D1-AD06-5A1D852D686B}" destId="{C0280AD1-1EB2-48A0-B688-C25AA4F3414D}" srcOrd="0" destOrd="0" presId="urn:microsoft.com/office/officeart/2011/layout/CircleProcess"/>
    <dgm:cxn modelId="{C279B0BC-6112-401E-96B6-E6861AF1AE5F}" type="presParOf" srcId="{DC303C5F-CECC-4F2A-9C07-0FBCF343759C}" destId="{E2889B99-DC58-4125-A535-695CC80690CB}" srcOrd="10" destOrd="0" presId="urn:microsoft.com/office/officeart/2011/layout/CircleProcess"/>
    <dgm:cxn modelId="{DC86F11F-BE94-464D-B820-93F908D5D3F4}" type="presParOf" srcId="{E2889B99-DC58-4125-A535-695CC80690CB}" destId="{0E7936F6-F8D6-4D60-B02F-43B0190D5D57}" srcOrd="0" destOrd="0" presId="urn:microsoft.com/office/officeart/2011/layout/CircleProcess"/>
    <dgm:cxn modelId="{7EBD5543-3075-4B44-8E5A-BC0E7F95FD79}" type="presParOf" srcId="{DC303C5F-CECC-4F2A-9C07-0FBCF343759C}" destId="{D3DA661A-69B0-4943-87D1-FF6C0FF5A85C}" srcOrd="11"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CDA0AE-CA86-487C-80BC-E3034AD7E69A}"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GB"/>
        </a:p>
      </dgm:t>
    </dgm:pt>
    <dgm:pt modelId="{E07E5CB9-FC1E-4532-8B83-59E1C765104D}">
      <dgm:prSet phldrT="[Text]"/>
      <dgm:spPr/>
      <dgm:t>
        <a:bodyPr/>
        <a:lstStyle/>
        <a:p>
          <a:r>
            <a:rPr lang="en-GB" dirty="0">
              <a:solidFill>
                <a:sysClr val="windowText" lastClr="000000"/>
              </a:solidFill>
            </a:rPr>
            <a:t>Decide your research will require multiple studies</a:t>
          </a:r>
        </a:p>
      </dgm:t>
    </dgm:pt>
    <dgm:pt modelId="{CBEFC688-166F-49E0-870B-80F1DD0055B8}" type="parTrans" cxnId="{4A8CCDD2-95C7-4944-A993-CA4F5A1D2D63}">
      <dgm:prSet/>
      <dgm:spPr/>
      <dgm:t>
        <a:bodyPr/>
        <a:lstStyle/>
        <a:p>
          <a:endParaRPr lang="en-GB">
            <a:solidFill>
              <a:sysClr val="windowText" lastClr="000000"/>
            </a:solidFill>
          </a:endParaRPr>
        </a:p>
      </dgm:t>
    </dgm:pt>
    <dgm:pt modelId="{B8B88EFE-1ABB-427F-B8FB-0B4ACED7536F}" type="sibTrans" cxnId="{4A8CCDD2-95C7-4944-A993-CA4F5A1D2D63}">
      <dgm:prSet/>
      <dgm:spPr/>
      <dgm:t>
        <a:bodyPr/>
        <a:lstStyle/>
        <a:p>
          <a:endParaRPr lang="en-GB">
            <a:solidFill>
              <a:sysClr val="windowText" lastClr="000000"/>
            </a:solidFill>
          </a:endParaRPr>
        </a:p>
      </dgm:t>
    </dgm:pt>
    <dgm:pt modelId="{6A537B7F-244E-46F0-92BC-914747F0AF05}">
      <dgm:prSet phldrT="[Text]"/>
      <dgm:spPr/>
      <dgm:t>
        <a:bodyPr/>
        <a:lstStyle/>
        <a:p>
          <a:r>
            <a:rPr lang="en-GB" dirty="0">
              <a:solidFill>
                <a:sysClr val="windowText" lastClr="000000"/>
              </a:solidFill>
            </a:rPr>
            <a:t>Decide on the “article-based” format</a:t>
          </a:r>
        </a:p>
      </dgm:t>
    </dgm:pt>
    <dgm:pt modelId="{6278890C-8ECB-4E01-9698-A61727BA6AF6}" type="parTrans" cxnId="{5384BE0B-D896-4554-B861-56194CB04838}">
      <dgm:prSet/>
      <dgm:spPr/>
      <dgm:t>
        <a:bodyPr/>
        <a:lstStyle/>
        <a:p>
          <a:endParaRPr lang="en-GB">
            <a:solidFill>
              <a:sysClr val="windowText" lastClr="000000"/>
            </a:solidFill>
          </a:endParaRPr>
        </a:p>
      </dgm:t>
    </dgm:pt>
    <dgm:pt modelId="{435BFEBD-B9C8-468E-ADCE-92150D2218DC}" type="sibTrans" cxnId="{5384BE0B-D896-4554-B861-56194CB04838}">
      <dgm:prSet/>
      <dgm:spPr/>
      <dgm:t>
        <a:bodyPr/>
        <a:lstStyle/>
        <a:p>
          <a:endParaRPr lang="en-GB">
            <a:solidFill>
              <a:sysClr val="windowText" lastClr="000000"/>
            </a:solidFill>
          </a:endParaRPr>
        </a:p>
      </dgm:t>
    </dgm:pt>
    <dgm:pt modelId="{2E651510-1B78-468B-AFAB-923416F20EAF}">
      <dgm:prSet phldrT="[Text]"/>
      <dgm:spPr/>
      <dgm:t>
        <a:bodyPr/>
        <a:lstStyle/>
        <a:p>
          <a:r>
            <a:rPr lang="en-GB" dirty="0">
              <a:solidFill>
                <a:sysClr val="windowText" lastClr="000000"/>
              </a:solidFill>
            </a:rPr>
            <a:t>Meet with supervisor to discuss your thesis</a:t>
          </a:r>
        </a:p>
      </dgm:t>
    </dgm:pt>
    <dgm:pt modelId="{F5CADF78-6CD0-4686-AED3-E2DFD92182A0}" type="parTrans" cxnId="{23AD75F8-7157-4B74-8CE9-3DADF50E38F2}">
      <dgm:prSet/>
      <dgm:spPr/>
      <dgm:t>
        <a:bodyPr/>
        <a:lstStyle/>
        <a:p>
          <a:endParaRPr lang="en-GB">
            <a:solidFill>
              <a:sysClr val="windowText" lastClr="000000"/>
            </a:solidFill>
          </a:endParaRPr>
        </a:p>
      </dgm:t>
    </dgm:pt>
    <dgm:pt modelId="{0FC92DA3-976E-4A90-A8E1-87F9014240B7}" type="sibTrans" cxnId="{23AD75F8-7157-4B74-8CE9-3DADF50E38F2}">
      <dgm:prSet/>
      <dgm:spPr/>
      <dgm:t>
        <a:bodyPr/>
        <a:lstStyle/>
        <a:p>
          <a:endParaRPr lang="en-GB">
            <a:solidFill>
              <a:sysClr val="windowText" lastClr="000000"/>
            </a:solidFill>
          </a:endParaRPr>
        </a:p>
      </dgm:t>
    </dgm:pt>
    <dgm:pt modelId="{666A1D1F-A173-4D13-9132-1750D544429B}">
      <dgm:prSet phldrT="[Text]"/>
      <dgm:spPr/>
      <dgm:t>
        <a:bodyPr/>
        <a:lstStyle/>
        <a:p>
          <a:r>
            <a:rPr lang="en-GB" dirty="0">
              <a:solidFill>
                <a:sysClr val="windowText" lastClr="000000"/>
              </a:solidFill>
            </a:rPr>
            <a:t>Conduct research and submit articles for publication</a:t>
          </a:r>
        </a:p>
      </dgm:t>
    </dgm:pt>
    <dgm:pt modelId="{A9B5FEBF-8AF0-41AF-A209-4C57C43E8928}" type="parTrans" cxnId="{CE931BEA-7FB8-4C55-AACD-577E037E7B43}">
      <dgm:prSet/>
      <dgm:spPr/>
      <dgm:t>
        <a:bodyPr/>
        <a:lstStyle/>
        <a:p>
          <a:endParaRPr lang="en-GB">
            <a:solidFill>
              <a:sysClr val="windowText" lastClr="000000"/>
            </a:solidFill>
          </a:endParaRPr>
        </a:p>
      </dgm:t>
    </dgm:pt>
    <dgm:pt modelId="{AB23549B-AF86-4842-8813-0D637573C4F7}" type="sibTrans" cxnId="{CE931BEA-7FB8-4C55-AACD-577E037E7B43}">
      <dgm:prSet/>
      <dgm:spPr/>
      <dgm:t>
        <a:bodyPr/>
        <a:lstStyle/>
        <a:p>
          <a:endParaRPr lang="en-GB">
            <a:solidFill>
              <a:sysClr val="windowText" lastClr="000000"/>
            </a:solidFill>
          </a:endParaRPr>
        </a:p>
      </dgm:t>
    </dgm:pt>
    <dgm:pt modelId="{C60D7A1C-E52A-4213-BE50-768E08E0E2A3}">
      <dgm:prSet phldrT="[Text]"/>
      <dgm:spPr/>
      <dgm:t>
        <a:bodyPr/>
        <a:lstStyle/>
        <a:p>
          <a:r>
            <a:rPr lang="en-GB" dirty="0">
              <a:solidFill>
                <a:sysClr val="windowText" lastClr="000000"/>
              </a:solidFill>
            </a:rPr>
            <a:t>Publication process takes longer than expected</a:t>
          </a:r>
        </a:p>
      </dgm:t>
    </dgm:pt>
    <dgm:pt modelId="{D7FC47B9-001A-4409-AC34-8E99333FBEEF}" type="parTrans" cxnId="{C46B0D7C-8C04-4DC5-8674-AE5E6205B4AE}">
      <dgm:prSet/>
      <dgm:spPr/>
      <dgm:t>
        <a:bodyPr/>
        <a:lstStyle/>
        <a:p>
          <a:endParaRPr lang="en-GB"/>
        </a:p>
      </dgm:t>
    </dgm:pt>
    <dgm:pt modelId="{6FF4AB4B-6DF8-47C4-AAF7-D4B4293467E2}" type="sibTrans" cxnId="{C46B0D7C-8C04-4DC5-8674-AE5E6205B4AE}">
      <dgm:prSet/>
      <dgm:spPr/>
      <dgm:t>
        <a:bodyPr/>
        <a:lstStyle/>
        <a:p>
          <a:endParaRPr lang="en-GB"/>
        </a:p>
      </dgm:t>
    </dgm:pt>
    <dgm:pt modelId="{9DD3A585-F059-455A-B667-582020B97717}">
      <dgm:prSet phldrT="[Text]"/>
      <dgm:spPr/>
      <dgm:t>
        <a:bodyPr/>
        <a:lstStyle/>
        <a:p>
          <a:r>
            <a:rPr lang="en-GB" dirty="0">
              <a:solidFill>
                <a:sysClr val="windowText" lastClr="000000"/>
              </a:solidFill>
            </a:rPr>
            <a:t>Submit thesis in the “complex traditional” format</a:t>
          </a:r>
        </a:p>
      </dgm:t>
    </dgm:pt>
    <dgm:pt modelId="{FBC4ECF9-F313-4841-A3E8-AED7AFB3E926}" type="parTrans" cxnId="{F4EAF24C-C5E5-4A73-8EE6-23E5E302E548}">
      <dgm:prSet/>
      <dgm:spPr/>
      <dgm:t>
        <a:bodyPr/>
        <a:lstStyle/>
        <a:p>
          <a:endParaRPr lang="en-GB"/>
        </a:p>
      </dgm:t>
    </dgm:pt>
    <dgm:pt modelId="{77EAF949-3714-43DF-83E7-9662F145D843}" type="sibTrans" cxnId="{F4EAF24C-C5E5-4A73-8EE6-23E5E302E548}">
      <dgm:prSet/>
      <dgm:spPr/>
      <dgm:t>
        <a:bodyPr/>
        <a:lstStyle/>
        <a:p>
          <a:endParaRPr lang="en-GB"/>
        </a:p>
      </dgm:t>
    </dgm:pt>
    <dgm:pt modelId="{BEF39497-865E-47CF-9B03-CC48CF52CF7B}">
      <dgm:prSet phldrT="[Text]"/>
      <dgm:spPr/>
      <dgm:t>
        <a:bodyPr/>
        <a:lstStyle/>
        <a:p>
          <a:r>
            <a:rPr lang="en-GB" dirty="0">
              <a:solidFill>
                <a:sysClr val="windowText" lastClr="000000"/>
              </a:solidFill>
            </a:rPr>
            <a:t>Publish work after thesis submission</a:t>
          </a:r>
        </a:p>
      </dgm:t>
    </dgm:pt>
    <dgm:pt modelId="{03DBD39B-1B6F-4BFB-B596-3C52EF3ECE42}" type="parTrans" cxnId="{7078F5E3-CA9A-46FC-A53D-500D1BB08823}">
      <dgm:prSet/>
      <dgm:spPr/>
      <dgm:t>
        <a:bodyPr/>
        <a:lstStyle/>
        <a:p>
          <a:endParaRPr lang="en-GB"/>
        </a:p>
      </dgm:t>
    </dgm:pt>
    <dgm:pt modelId="{9CF83366-3A00-40A8-924C-B5707CDC3358}" type="sibTrans" cxnId="{7078F5E3-CA9A-46FC-A53D-500D1BB08823}">
      <dgm:prSet/>
      <dgm:spPr/>
      <dgm:t>
        <a:bodyPr/>
        <a:lstStyle/>
        <a:p>
          <a:endParaRPr lang="en-GB"/>
        </a:p>
      </dgm:t>
    </dgm:pt>
    <dgm:pt modelId="{DC303C5F-CECC-4F2A-9C07-0FBCF343759C}" type="pres">
      <dgm:prSet presAssocID="{72CDA0AE-CA86-487C-80BC-E3034AD7E69A}" presName="Name0" presStyleCnt="0">
        <dgm:presLayoutVars>
          <dgm:chMax val="11"/>
          <dgm:chPref val="11"/>
          <dgm:dir/>
          <dgm:resizeHandles/>
        </dgm:presLayoutVars>
      </dgm:prSet>
      <dgm:spPr/>
    </dgm:pt>
    <dgm:pt modelId="{50E781F8-510B-4523-BB56-0D8973EA4F64}" type="pres">
      <dgm:prSet presAssocID="{BEF39497-865E-47CF-9B03-CC48CF52CF7B}" presName="Accent7" presStyleCnt="0"/>
      <dgm:spPr/>
    </dgm:pt>
    <dgm:pt modelId="{129D5D24-64EE-412C-9A14-E79054E19F2B}" type="pres">
      <dgm:prSet presAssocID="{BEF39497-865E-47CF-9B03-CC48CF52CF7B}" presName="Accent" presStyleLbl="node1" presStyleIdx="0" presStyleCnt="7"/>
      <dgm:spPr/>
    </dgm:pt>
    <dgm:pt modelId="{158ADEEE-3FD3-463E-88E7-886D12CB0E6F}" type="pres">
      <dgm:prSet presAssocID="{BEF39497-865E-47CF-9B03-CC48CF52CF7B}" presName="ParentBackground7" presStyleCnt="0"/>
      <dgm:spPr/>
    </dgm:pt>
    <dgm:pt modelId="{AFA0395D-D95F-4210-ACA2-6C71C3CB824B}" type="pres">
      <dgm:prSet presAssocID="{BEF39497-865E-47CF-9B03-CC48CF52CF7B}" presName="ParentBackground" presStyleLbl="fgAcc1" presStyleIdx="0" presStyleCnt="7"/>
      <dgm:spPr/>
    </dgm:pt>
    <dgm:pt modelId="{36560689-576D-4BBA-BB2A-51716CE97057}" type="pres">
      <dgm:prSet presAssocID="{BEF39497-865E-47CF-9B03-CC48CF52CF7B}" presName="Parent7" presStyleLbl="revTx" presStyleIdx="0" presStyleCnt="0">
        <dgm:presLayoutVars>
          <dgm:chMax val="1"/>
          <dgm:chPref val="1"/>
          <dgm:bulletEnabled val="1"/>
        </dgm:presLayoutVars>
      </dgm:prSet>
      <dgm:spPr/>
    </dgm:pt>
    <dgm:pt modelId="{9DE92996-8339-4588-B539-228BA7ADC7DA}" type="pres">
      <dgm:prSet presAssocID="{9DD3A585-F059-455A-B667-582020B97717}" presName="Accent6" presStyleCnt="0"/>
      <dgm:spPr/>
    </dgm:pt>
    <dgm:pt modelId="{7C11EF29-46AA-4193-9AB9-832B0F3B4AF1}" type="pres">
      <dgm:prSet presAssocID="{9DD3A585-F059-455A-B667-582020B97717}" presName="Accent" presStyleLbl="node1" presStyleIdx="1" presStyleCnt="7"/>
      <dgm:spPr/>
    </dgm:pt>
    <dgm:pt modelId="{411D6448-C2D6-4CC0-87A6-463DDF672A4A}" type="pres">
      <dgm:prSet presAssocID="{9DD3A585-F059-455A-B667-582020B97717}" presName="ParentBackground6" presStyleCnt="0"/>
      <dgm:spPr/>
    </dgm:pt>
    <dgm:pt modelId="{29883C72-19C9-4350-8B0F-451AC584E376}" type="pres">
      <dgm:prSet presAssocID="{9DD3A585-F059-455A-B667-582020B97717}" presName="ParentBackground" presStyleLbl="fgAcc1" presStyleIdx="1" presStyleCnt="7"/>
      <dgm:spPr/>
    </dgm:pt>
    <dgm:pt modelId="{5C843676-B0ED-4079-9755-981F8F784F1E}" type="pres">
      <dgm:prSet presAssocID="{9DD3A585-F059-455A-B667-582020B97717}" presName="Parent6" presStyleLbl="revTx" presStyleIdx="0" presStyleCnt="0">
        <dgm:presLayoutVars>
          <dgm:chMax val="1"/>
          <dgm:chPref val="1"/>
          <dgm:bulletEnabled val="1"/>
        </dgm:presLayoutVars>
      </dgm:prSet>
      <dgm:spPr/>
    </dgm:pt>
    <dgm:pt modelId="{988EB3A2-E724-428D-89D8-8CEDCDCB3679}" type="pres">
      <dgm:prSet presAssocID="{C60D7A1C-E52A-4213-BE50-768E08E0E2A3}" presName="Accent5" presStyleCnt="0"/>
      <dgm:spPr/>
    </dgm:pt>
    <dgm:pt modelId="{265BDE3A-AFCF-4E36-848B-AEEA4A529032}" type="pres">
      <dgm:prSet presAssocID="{C60D7A1C-E52A-4213-BE50-768E08E0E2A3}" presName="Accent" presStyleLbl="node1" presStyleIdx="2" presStyleCnt="7"/>
      <dgm:spPr>
        <a:solidFill>
          <a:schemeClr val="accent5">
            <a:lumMod val="60000"/>
            <a:lumOff val="40000"/>
          </a:schemeClr>
        </a:solidFill>
      </dgm:spPr>
    </dgm:pt>
    <dgm:pt modelId="{5132793F-6BEF-4480-A2C9-C8AACDCBE83A}" type="pres">
      <dgm:prSet presAssocID="{C60D7A1C-E52A-4213-BE50-768E08E0E2A3}" presName="ParentBackground5" presStyleCnt="0"/>
      <dgm:spPr/>
    </dgm:pt>
    <dgm:pt modelId="{5ECC1FBB-E3B3-46A3-8B2A-7B82C724ACC3}" type="pres">
      <dgm:prSet presAssocID="{C60D7A1C-E52A-4213-BE50-768E08E0E2A3}" presName="ParentBackground" presStyleLbl="fgAcc1" presStyleIdx="2" presStyleCnt="7"/>
      <dgm:spPr/>
    </dgm:pt>
    <dgm:pt modelId="{8CCE2910-5586-4D8A-B3D8-46DFBBC7140B}" type="pres">
      <dgm:prSet presAssocID="{C60D7A1C-E52A-4213-BE50-768E08E0E2A3}" presName="Parent5" presStyleLbl="revTx" presStyleIdx="0" presStyleCnt="0">
        <dgm:presLayoutVars>
          <dgm:chMax val="1"/>
          <dgm:chPref val="1"/>
          <dgm:bulletEnabled val="1"/>
        </dgm:presLayoutVars>
      </dgm:prSet>
      <dgm:spPr/>
    </dgm:pt>
    <dgm:pt modelId="{819AA8F7-9279-4D2B-B951-CB6C2ECAC253}" type="pres">
      <dgm:prSet presAssocID="{666A1D1F-A173-4D13-9132-1750D544429B}" presName="Accent4" presStyleCnt="0"/>
      <dgm:spPr/>
    </dgm:pt>
    <dgm:pt modelId="{60ABB1BE-4BAB-46EE-8E17-841A254DBFEC}" type="pres">
      <dgm:prSet presAssocID="{666A1D1F-A173-4D13-9132-1750D544429B}" presName="Accent" presStyleLbl="node1" presStyleIdx="3" presStyleCnt="7"/>
      <dgm:spPr/>
    </dgm:pt>
    <dgm:pt modelId="{C4377AF7-7EF0-4BF3-85D1-3CB3A096FEEC}" type="pres">
      <dgm:prSet presAssocID="{666A1D1F-A173-4D13-9132-1750D544429B}" presName="ParentBackground4" presStyleCnt="0"/>
      <dgm:spPr/>
    </dgm:pt>
    <dgm:pt modelId="{94F561CA-3997-4625-8DCA-5E32FE6B266A}" type="pres">
      <dgm:prSet presAssocID="{666A1D1F-A173-4D13-9132-1750D544429B}" presName="ParentBackground" presStyleLbl="fgAcc1" presStyleIdx="3" presStyleCnt="7"/>
      <dgm:spPr/>
    </dgm:pt>
    <dgm:pt modelId="{6336FD7D-F9CB-42E7-9468-2EAF893064E6}" type="pres">
      <dgm:prSet presAssocID="{666A1D1F-A173-4D13-9132-1750D544429B}" presName="Parent4" presStyleLbl="revTx" presStyleIdx="0" presStyleCnt="0">
        <dgm:presLayoutVars>
          <dgm:chMax val="1"/>
          <dgm:chPref val="1"/>
          <dgm:bulletEnabled val="1"/>
        </dgm:presLayoutVars>
      </dgm:prSet>
      <dgm:spPr/>
    </dgm:pt>
    <dgm:pt modelId="{106619DD-EC02-465E-AE68-3FFB57F8F149}" type="pres">
      <dgm:prSet presAssocID="{6A537B7F-244E-46F0-92BC-914747F0AF05}" presName="Accent3" presStyleCnt="0"/>
      <dgm:spPr/>
    </dgm:pt>
    <dgm:pt modelId="{23C0EE8B-4D67-4E17-912D-7E126743A651}" type="pres">
      <dgm:prSet presAssocID="{6A537B7F-244E-46F0-92BC-914747F0AF05}" presName="Accent" presStyleLbl="node1" presStyleIdx="4" presStyleCnt="7"/>
      <dgm:spPr/>
    </dgm:pt>
    <dgm:pt modelId="{D67F1415-FF91-4503-8CC6-0D9C5FB3806C}" type="pres">
      <dgm:prSet presAssocID="{6A537B7F-244E-46F0-92BC-914747F0AF05}" presName="ParentBackground3" presStyleCnt="0"/>
      <dgm:spPr/>
    </dgm:pt>
    <dgm:pt modelId="{C23A88B7-F9C8-4328-8FD7-958C10B9781B}" type="pres">
      <dgm:prSet presAssocID="{6A537B7F-244E-46F0-92BC-914747F0AF05}" presName="ParentBackground" presStyleLbl="fgAcc1" presStyleIdx="4" presStyleCnt="7"/>
      <dgm:spPr/>
    </dgm:pt>
    <dgm:pt modelId="{23C9A537-7611-474F-9E5D-8B679A48C93C}" type="pres">
      <dgm:prSet presAssocID="{6A537B7F-244E-46F0-92BC-914747F0AF05}" presName="Parent3" presStyleLbl="revTx" presStyleIdx="0" presStyleCnt="0">
        <dgm:presLayoutVars>
          <dgm:chMax val="1"/>
          <dgm:chPref val="1"/>
          <dgm:bulletEnabled val="1"/>
        </dgm:presLayoutVars>
      </dgm:prSet>
      <dgm:spPr/>
    </dgm:pt>
    <dgm:pt modelId="{9A7C18B4-06DE-41F2-A817-D1E69AC42C5A}" type="pres">
      <dgm:prSet presAssocID="{2E651510-1B78-468B-AFAB-923416F20EAF}" presName="Accent2" presStyleCnt="0"/>
      <dgm:spPr/>
    </dgm:pt>
    <dgm:pt modelId="{2C1ED7E0-E746-4315-B523-5210869E70F8}" type="pres">
      <dgm:prSet presAssocID="{2E651510-1B78-468B-AFAB-923416F20EAF}" presName="Accent" presStyleLbl="node1" presStyleIdx="5" presStyleCnt="7"/>
      <dgm:spPr/>
    </dgm:pt>
    <dgm:pt modelId="{B3B4F31C-980E-48B3-8398-13D32643C7F5}" type="pres">
      <dgm:prSet presAssocID="{2E651510-1B78-468B-AFAB-923416F20EAF}" presName="ParentBackground2" presStyleCnt="0"/>
      <dgm:spPr/>
    </dgm:pt>
    <dgm:pt modelId="{B71A1F32-825C-447B-8860-2ADD0429D1D1}" type="pres">
      <dgm:prSet presAssocID="{2E651510-1B78-468B-AFAB-923416F20EAF}" presName="ParentBackground" presStyleLbl="fgAcc1" presStyleIdx="5" presStyleCnt="7"/>
      <dgm:spPr/>
    </dgm:pt>
    <dgm:pt modelId="{CAC6105D-96E3-43B7-8AE8-67771618F010}" type="pres">
      <dgm:prSet presAssocID="{2E651510-1B78-468B-AFAB-923416F20EAF}" presName="Parent2" presStyleLbl="revTx" presStyleIdx="0" presStyleCnt="0">
        <dgm:presLayoutVars>
          <dgm:chMax val="1"/>
          <dgm:chPref val="1"/>
          <dgm:bulletEnabled val="1"/>
        </dgm:presLayoutVars>
      </dgm:prSet>
      <dgm:spPr/>
    </dgm:pt>
    <dgm:pt modelId="{13E62EE6-33C9-49D1-AD06-5A1D852D686B}" type="pres">
      <dgm:prSet presAssocID="{E07E5CB9-FC1E-4532-8B83-59E1C765104D}" presName="Accent1" presStyleCnt="0"/>
      <dgm:spPr/>
    </dgm:pt>
    <dgm:pt modelId="{C0280AD1-1EB2-48A0-B688-C25AA4F3414D}" type="pres">
      <dgm:prSet presAssocID="{E07E5CB9-FC1E-4532-8B83-59E1C765104D}" presName="Accent" presStyleLbl="node1" presStyleIdx="6" presStyleCnt="7"/>
      <dgm:spPr/>
    </dgm:pt>
    <dgm:pt modelId="{E2889B99-DC58-4125-A535-695CC80690CB}" type="pres">
      <dgm:prSet presAssocID="{E07E5CB9-FC1E-4532-8B83-59E1C765104D}" presName="ParentBackground1" presStyleCnt="0"/>
      <dgm:spPr/>
    </dgm:pt>
    <dgm:pt modelId="{0E7936F6-F8D6-4D60-B02F-43B0190D5D57}" type="pres">
      <dgm:prSet presAssocID="{E07E5CB9-FC1E-4532-8B83-59E1C765104D}" presName="ParentBackground" presStyleLbl="fgAcc1" presStyleIdx="6" presStyleCnt="7"/>
      <dgm:spPr/>
    </dgm:pt>
    <dgm:pt modelId="{D3DA661A-69B0-4943-87D1-FF6C0FF5A85C}" type="pres">
      <dgm:prSet presAssocID="{E07E5CB9-FC1E-4532-8B83-59E1C765104D}" presName="Parent1" presStyleLbl="revTx" presStyleIdx="0" presStyleCnt="0">
        <dgm:presLayoutVars>
          <dgm:chMax val="1"/>
          <dgm:chPref val="1"/>
          <dgm:bulletEnabled val="1"/>
        </dgm:presLayoutVars>
      </dgm:prSet>
      <dgm:spPr/>
    </dgm:pt>
  </dgm:ptLst>
  <dgm:cxnLst>
    <dgm:cxn modelId="{5384BE0B-D896-4554-B861-56194CB04838}" srcId="{72CDA0AE-CA86-487C-80BC-E3034AD7E69A}" destId="{6A537B7F-244E-46F0-92BC-914747F0AF05}" srcOrd="2" destOrd="0" parTransId="{6278890C-8ECB-4E01-9698-A61727BA6AF6}" sibTransId="{435BFEBD-B9C8-468E-ADCE-92150D2218DC}"/>
    <dgm:cxn modelId="{D268E213-65E7-40B9-B4A0-86DCF27279A9}" type="presOf" srcId="{E07E5CB9-FC1E-4532-8B83-59E1C765104D}" destId="{0E7936F6-F8D6-4D60-B02F-43B0190D5D57}" srcOrd="0" destOrd="0" presId="urn:microsoft.com/office/officeart/2011/layout/CircleProcess"/>
    <dgm:cxn modelId="{D5E36B28-2D94-4C56-B3C5-7A068C961692}" type="presOf" srcId="{2E651510-1B78-468B-AFAB-923416F20EAF}" destId="{CAC6105D-96E3-43B7-8AE8-67771618F010}" srcOrd="1" destOrd="0" presId="urn:microsoft.com/office/officeart/2011/layout/CircleProcess"/>
    <dgm:cxn modelId="{DE56B428-1295-40AE-ACBB-7BAFC65C5394}" type="presOf" srcId="{72CDA0AE-CA86-487C-80BC-E3034AD7E69A}" destId="{DC303C5F-CECC-4F2A-9C07-0FBCF343759C}" srcOrd="0" destOrd="0" presId="urn:microsoft.com/office/officeart/2011/layout/CircleProcess"/>
    <dgm:cxn modelId="{F4EAF24C-C5E5-4A73-8EE6-23E5E302E548}" srcId="{72CDA0AE-CA86-487C-80BC-E3034AD7E69A}" destId="{9DD3A585-F059-455A-B667-582020B97717}" srcOrd="5" destOrd="0" parTransId="{FBC4ECF9-F313-4841-A3E8-AED7AFB3E926}" sibTransId="{77EAF949-3714-43DF-83E7-9662F145D843}"/>
    <dgm:cxn modelId="{1AB1F752-7BF8-4BD8-9190-7EF4568DE5BA}" type="presOf" srcId="{6A537B7F-244E-46F0-92BC-914747F0AF05}" destId="{C23A88B7-F9C8-4328-8FD7-958C10B9781B}" srcOrd="0" destOrd="0" presId="urn:microsoft.com/office/officeart/2011/layout/CircleProcess"/>
    <dgm:cxn modelId="{823E9B74-0AD7-4E6C-970D-7DE3632D1D12}" type="presOf" srcId="{C60D7A1C-E52A-4213-BE50-768E08E0E2A3}" destId="{5ECC1FBB-E3B3-46A3-8B2A-7B82C724ACC3}" srcOrd="0" destOrd="0" presId="urn:microsoft.com/office/officeart/2011/layout/CircleProcess"/>
    <dgm:cxn modelId="{C46B0D7C-8C04-4DC5-8674-AE5E6205B4AE}" srcId="{72CDA0AE-CA86-487C-80BC-E3034AD7E69A}" destId="{C60D7A1C-E52A-4213-BE50-768E08E0E2A3}" srcOrd="4" destOrd="0" parTransId="{D7FC47B9-001A-4409-AC34-8E99333FBEEF}" sibTransId="{6FF4AB4B-6DF8-47C4-AAF7-D4B4293467E2}"/>
    <dgm:cxn modelId="{24B29385-C41A-40FE-9E16-8E2F5315AAC4}" type="presOf" srcId="{C60D7A1C-E52A-4213-BE50-768E08E0E2A3}" destId="{8CCE2910-5586-4D8A-B3D8-46DFBBC7140B}" srcOrd="1" destOrd="0" presId="urn:microsoft.com/office/officeart/2011/layout/CircleProcess"/>
    <dgm:cxn modelId="{A55FB98A-20FD-4459-ADAB-681FA7E2DCAE}" type="presOf" srcId="{666A1D1F-A173-4D13-9132-1750D544429B}" destId="{6336FD7D-F9CB-42E7-9468-2EAF893064E6}" srcOrd="1" destOrd="0" presId="urn:microsoft.com/office/officeart/2011/layout/CircleProcess"/>
    <dgm:cxn modelId="{DAE1588F-1EC6-4234-9964-53C030B99BCF}" type="presOf" srcId="{666A1D1F-A173-4D13-9132-1750D544429B}" destId="{94F561CA-3997-4625-8DCA-5E32FE6B266A}" srcOrd="0" destOrd="0" presId="urn:microsoft.com/office/officeart/2011/layout/CircleProcess"/>
    <dgm:cxn modelId="{8837E7B8-13BC-406D-9A78-9D3FC63A0A5C}" type="presOf" srcId="{9DD3A585-F059-455A-B667-582020B97717}" destId="{5C843676-B0ED-4079-9755-981F8F784F1E}" srcOrd="1" destOrd="0" presId="urn:microsoft.com/office/officeart/2011/layout/CircleProcess"/>
    <dgm:cxn modelId="{EB6DA8C3-81F2-4609-B6FA-2EECE8205C17}" type="presOf" srcId="{BEF39497-865E-47CF-9B03-CC48CF52CF7B}" destId="{AFA0395D-D95F-4210-ACA2-6C71C3CB824B}" srcOrd="0" destOrd="0" presId="urn:microsoft.com/office/officeart/2011/layout/CircleProcess"/>
    <dgm:cxn modelId="{D395B3C8-3372-40F8-9698-FC05DF4B4F00}" type="presOf" srcId="{E07E5CB9-FC1E-4532-8B83-59E1C765104D}" destId="{D3DA661A-69B0-4943-87D1-FF6C0FF5A85C}" srcOrd="1" destOrd="0" presId="urn:microsoft.com/office/officeart/2011/layout/CircleProcess"/>
    <dgm:cxn modelId="{4A8CCDD2-95C7-4944-A993-CA4F5A1D2D63}" srcId="{72CDA0AE-CA86-487C-80BC-E3034AD7E69A}" destId="{E07E5CB9-FC1E-4532-8B83-59E1C765104D}" srcOrd="0" destOrd="0" parTransId="{CBEFC688-166F-49E0-870B-80F1DD0055B8}" sibTransId="{B8B88EFE-1ABB-427F-B8FB-0B4ACED7536F}"/>
    <dgm:cxn modelId="{514E09DA-EECE-4D49-93A7-F53462107FEF}" type="presOf" srcId="{BEF39497-865E-47CF-9B03-CC48CF52CF7B}" destId="{36560689-576D-4BBA-BB2A-51716CE97057}" srcOrd="1" destOrd="0" presId="urn:microsoft.com/office/officeart/2011/layout/CircleProcess"/>
    <dgm:cxn modelId="{7E718FE1-9063-4351-9F92-2C5F91C63740}" type="presOf" srcId="{9DD3A585-F059-455A-B667-582020B97717}" destId="{29883C72-19C9-4350-8B0F-451AC584E376}" srcOrd="0" destOrd="0" presId="urn:microsoft.com/office/officeart/2011/layout/CircleProcess"/>
    <dgm:cxn modelId="{1143D0E1-B8C5-4512-A2D2-46124B3FD3EB}" type="presOf" srcId="{2E651510-1B78-468B-AFAB-923416F20EAF}" destId="{B71A1F32-825C-447B-8860-2ADD0429D1D1}" srcOrd="0" destOrd="0" presId="urn:microsoft.com/office/officeart/2011/layout/CircleProcess"/>
    <dgm:cxn modelId="{7078F5E3-CA9A-46FC-A53D-500D1BB08823}" srcId="{72CDA0AE-CA86-487C-80BC-E3034AD7E69A}" destId="{BEF39497-865E-47CF-9B03-CC48CF52CF7B}" srcOrd="6" destOrd="0" parTransId="{03DBD39B-1B6F-4BFB-B596-3C52EF3ECE42}" sibTransId="{9CF83366-3A00-40A8-924C-B5707CDC3358}"/>
    <dgm:cxn modelId="{CE931BEA-7FB8-4C55-AACD-577E037E7B43}" srcId="{72CDA0AE-CA86-487C-80BC-E3034AD7E69A}" destId="{666A1D1F-A173-4D13-9132-1750D544429B}" srcOrd="3" destOrd="0" parTransId="{A9B5FEBF-8AF0-41AF-A209-4C57C43E8928}" sibTransId="{AB23549B-AF86-4842-8813-0D637573C4F7}"/>
    <dgm:cxn modelId="{23AD75F8-7157-4B74-8CE9-3DADF50E38F2}" srcId="{72CDA0AE-CA86-487C-80BC-E3034AD7E69A}" destId="{2E651510-1B78-468B-AFAB-923416F20EAF}" srcOrd="1" destOrd="0" parTransId="{F5CADF78-6CD0-4686-AED3-E2DFD92182A0}" sibTransId="{0FC92DA3-976E-4A90-A8E1-87F9014240B7}"/>
    <dgm:cxn modelId="{2AD7CCFB-E022-4161-A737-ACE0744034AB}" type="presOf" srcId="{6A537B7F-244E-46F0-92BC-914747F0AF05}" destId="{23C9A537-7611-474F-9E5D-8B679A48C93C}" srcOrd="1" destOrd="0" presId="urn:microsoft.com/office/officeart/2011/layout/CircleProcess"/>
    <dgm:cxn modelId="{D35D977D-863D-47CD-985C-51DB82E945CE}" type="presParOf" srcId="{DC303C5F-CECC-4F2A-9C07-0FBCF343759C}" destId="{50E781F8-510B-4523-BB56-0D8973EA4F64}" srcOrd="0" destOrd="0" presId="urn:microsoft.com/office/officeart/2011/layout/CircleProcess"/>
    <dgm:cxn modelId="{4B962B25-24C2-48E2-87D6-FA7A88BCEEB2}" type="presParOf" srcId="{50E781F8-510B-4523-BB56-0D8973EA4F64}" destId="{129D5D24-64EE-412C-9A14-E79054E19F2B}" srcOrd="0" destOrd="0" presId="urn:microsoft.com/office/officeart/2011/layout/CircleProcess"/>
    <dgm:cxn modelId="{11B2D407-6D40-457A-9860-F1EDC278BF63}" type="presParOf" srcId="{DC303C5F-CECC-4F2A-9C07-0FBCF343759C}" destId="{158ADEEE-3FD3-463E-88E7-886D12CB0E6F}" srcOrd="1" destOrd="0" presId="urn:microsoft.com/office/officeart/2011/layout/CircleProcess"/>
    <dgm:cxn modelId="{C582B03C-62CD-46A9-BA4A-7C2760FE7BDF}" type="presParOf" srcId="{158ADEEE-3FD3-463E-88E7-886D12CB0E6F}" destId="{AFA0395D-D95F-4210-ACA2-6C71C3CB824B}" srcOrd="0" destOrd="0" presId="urn:microsoft.com/office/officeart/2011/layout/CircleProcess"/>
    <dgm:cxn modelId="{C21EB8B3-9425-4DB5-861C-947E9403F91A}" type="presParOf" srcId="{DC303C5F-CECC-4F2A-9C07-0FBCF343759C}" destId="{36560689-576D-4BBA-BB2A-51716CE97057}" srcOrd="2" destOrd="0" presId="urn:microsoft.com/office/officeart/2011/layout/CircleProcess"/>
    <dgm:cxn modelId="{09ADE34E-5607-45E4-AAC8-A283029071A5}" type="presParOf" srcId="{DC303C5F-CECC-4F2A-9C07-0FBCF343759C}" destId="{9DE92996-8339-4588-B539-228BA7ADC7DA}" srcOrd="3" destOrd="0" presId="urn:microsoft.com/office/officeart/2011/layout/CircleProcess"/>
    <dgm:cxn modelId="{B8092D09-7A0A-49E9-9F03-0FF9A6DC8B43}" type="presParOf" srcId="{9DE92996-8339-4588-B539-228BA7ADC7DA}" destId="{7C11EF29-46AA-4193-9AB9-832B0F3B4AF1}" srcOrd="0" destOrd="0" presId="urn:microsoft.com/office/officeart/2011/layout/CircleProcess"/>
    <dgm:cxn modelId="{F0A1AD8F-FA11-42F0-B600-04802EC9BBB6}" type="presParOf" srcId="{DC303C5F-CECC-4F2A-9C07-0FBCF343759C}" destId="{411D6448-C2D6-4CC0-87A6-463DDF672A4A}" srcOrd="4" destOrd="0" presId="urn:microsoft.com/office/officeart/2011/layout/CircleProcess"/>
    <dgm:cxn modelId="{2BDCEFD5-12D4-4A17-B9CC-437337CDB63E}" type="presParOf" srcId="{411D6448-C2D6-4CC0-87A6-463DDF672A4A}" destId="{29883C72-19C9-4350-8B0F-451AC584E376}" srcOrd="0" destOrd="0" presId="urn:microsoft.com/office/officeart/2011/layout/CircleProcess"/>
    <dgm:cxn modelId="{082D06BE-2A28-4929-B1B7-C1F032CAC5D0}" type="presParOf" srcId="{DC303C5F-CECC-4F2A-9C07-0FBCF343759C}" destId="{5C843676-B0ED-4079-9755-981F8F784F1E}" srcOrd="5" destOrd="0" presId="urn:microsoft.com/office/officeart/2011/layout/CircleProcess"/>
    <dgm:cxn modelId="{8C8FDBF4-58E3-4CF6-8A17-B396049D4B21}" type="presParOf" srcId="{DC303C5F-CECC-4F2A-9C07-0FBCF343759C}" destId="{988EB3A2-E724-428D-89D8-8CEDCDCB3679}" srcOrd="6" destOrd="0" presId="urn:microsoft.com/office/officeart/2011/layout/CircleProcess"/>
    <dgm:cxn modelId="{1E540A5F-2BC6-47AA-BA7D-663520B6ED42}" type="presParOf" srcId="{988EB3A2-E724-428D-89D8-8CEDCDCB3679}" destId="{265BDE3A-AFCF-4E36-848B-AEEA4A529032}" srcOrd="0" destOrd="0" presId="urn:microsoft.com/office/officeart/2011/layout/CircleProcess"/>
    <dgm:cxn modelId="{4E7AFE09-44A1-43F6-BD24-E56FE1BE650C}" type="presParOf" srcId="{DC303C5F-CECC-4F2A-9C07-0FBCF343759C}" destId="{5132793F-6BEF-4480-A2C9-C8AACDCBE83A}" srcOrd="7" destOrd="0" presId="urn:microsoft.com/office/officeart/2011/layout/CircleProcess"/>
    <dgm:cxn modelId="{C7E108C2-C4F1-41CB-9785-0C6814D7FFCF}" type="presParOf" srcId="{5132793F-6BEF-4480-A2C9-C8AACDCBE83A}" destId="{5ECC1FBB-E3B3-46A3-8B2A-7B82C724ACC3}" srcOrd="0" destOrd="0" presId="urn:microsoft.com/office/officeart/2011/layout/CircleProcess"/>
    <dgm:cxn modelId="{0D967A7D-AE64-4309-8F0B-52AB268DACB3}" type="presParOf" srcId="{DC303C5F-CECC-4F2A-9C07-0FBCF343759C}" destId="{8CCE2910-5586-4D8A-B3D8-46DFBBC7140B}" srcOrd="8" destOrd="0" presId="urn:microsoft.com/office/officeart/2011/layout/CircleProcess"/>
    <dgm:cxn modelId="{D709FC81-75D0-4FCE-ADF0-204A4EC44595}" type="presParOf" srcId="{DC303C5F-CECC-4F2A-9C07-0FBCF343759C}" destId="{819AA8F7-9279-4D2B-B951-CB6C2ECAC253}" srcOrd="9" destOrd="0" presId="urn:microsoft.com/office/officeart/2011/layout/CircleProcess"/>
    <dgm:cxn modelId="{E35F2518-FFEB-4E6B-93B0-B6DFBC284EE4}" type="presParOf" srcId="{819AA8F7-9279-4D2B-B951-CB6C2ECAC253}" destId="{60ABB1BE-4BAB-46EE-8E17-841A254DBFEC}" srcOrd="0" destOrd="0" presId="urn:microsoft.com/office/officeart/2011/layout/CircleProcess"/>
    <dgm:cxn modelId="{24578FE1-2145-4D7B-A874-FA3264F4A791}" type="presParOf" srcId="{DC303C5F-CECC-4F2A-9C07-0FBCF343759C}" destId="{C4377AF7-7EF0-4BF3-85D1-3CB3A096FEEC}" srcOrd="10" destOrd="0" presId="urn:microsoft.com/office/officeart/2011/layout/CircleProcess"/>
    <dgm:cxn modelId="{DE77F85A-EA3D-4535-BB90-6FF1617DE731}" type="presParOf" srcId="{C4377AF7-7EF0-4BF3-85D1-3CB3A096FEEC}" destId="{94F561CA-3997-4625-8DCA-5E32FE6B266A}" srcOrd="0" destOrd="0" presId="urn:microsoft.com/office/officeart/2011/layout/CircleProcess"/>
    <dgm:cxn modelId="{3CEBAC91-F8A3-47C5-A770-FA1F351A2E02}" type="presParOf" srcId="{DC303C5F-CECC-4F2A-9C07-0FBCF343759C}" destId="{6336FD7D-F9CB-42E7-9468-2EAF893064E6}" srcOrd="11" destOrd="0" presId="urn:microsoft.com/office/officeart/2011/layout/CircleProcess"/>
    <dgm:cxn modelId="{2154A45F-44D7-43EA-9C68-1E1460888247}" type="presParOf" srcId="{DC303C5F-CECC-4F2A-9C07-0FBCF343759C}" destId="{106619DD-EC02-465E-AE68-3FFB57F8F149}" srcOrd="12" destOrd="0" presId="urn:microsoft.com/office/officeart/2011/layout/CircleProcess"/>
    <dgm:cxn modelId="{C2C9DD3F-C27C-4E80-B0DC-8B322F0E052E}" type="presParOf" srcId="{106619DD-EC02-465E-AE68-3FFB57F8F149}" destId="{23C0EE8B-4D67-4E17-912D-7E126743A651}" srcOrd="0" destOrd="0" presId="urn:microsoft.com/office/officeart/2011/layout/CircleProcess"/>
    <dgm:cxn modelId="{C5245553-B3F8-48A9-8E87-D3F85F56B602}" type="presParOf" srcId="{DC303C5F-CECC-4F2A-9C07-0FBCF343759C}" destId="{D67F1415-FF91-4503-8CC6-0D9C5FB3806C}" srcOrd="13" destOrd="0" presId="urn:microsoft.com/office/officeart/2011/layout/CircleProcess"/>
    <dgm:cxn modelId="{632CC2FE-95C8-4946-813E-5EBE6C5D93B6}" type="presParOf" srcId="{D67F1415-FF91-4503-8CC6-0D9C5FB3806C}" destId="{C23A88B7-F9C8-4328-8FD7-958C10B9781B}" srcOrd="0" destOrd="0" presId="urn:microsoft.com/office/officeart/2011/layout/CircleProcess"/>
    <dgm:cxn modelId="{171BCDED-48E5-4408-937B-A9A8447CBA68}" type="presParOf" srcId="{DC303C5F-CECC-4F2A-9C07-0FBCF343759C}" destId="{23C9A537-7611-474F-9E5D-8B679A48C93C}" srcOrd="14" destOrd="0" presId="urn:microsoft.com/office/officeart/2011/layout/CircleProcess"/>
    <dgm:cxn modelId="{7C011180-A9EC-483C-AFEA-FB49DE8DAE57}" type="presParOf" srcId="{DC303C5F-CECC-4F2A-9C07-0FBCF343759C}" destId="{9A7C18B4-06DE-41F2-A817-D1E69AC42C5A}" srcOrd="15" destOrd="0" presId="urn:microsoft.com/office/officeart/2011/layout/CircleProcess"/>
    <dgm:cxn modelId="{0B1033F6-2ECC-4B94-9FF3-714AC54696CC}" type="presParOf" srcId="{9A7C18B4-06DE-41F2-A817-D1E69AC42C5A}" destId="{2C1ED7E0-E746-4315-B523-5210869E70F8}" srcOrd="0" destOrd="0" presId="urn:microsoft.com/office/officeart/2011/layout/CircleProcess"/>
    <dgm:cxn modelId="{1DB8D4A5-68A9-4594-9CAB-21749A5509CC}" type="presParOf" srcId="{DC303C5F-CECC-4F2A-9C07-0FBCF343759C}" destId="{B3B4F31C-980E-48B3-8398-13D32643C7F5}" srcOrd="16" destOrd="0" presId="urn:microsoft.com/office/officeart/2011/layout/CircleProcess"/>
    <dgm:cxn modelId="{CC9E4D57-4433-4AC7-85D5-59B17FDF648C}" type="presParOf" srcId="{B3B4F31C-980E-48B3-8398-13D32643C7F5}" destId="{B71A1F32-825C-447B-8860-2ADD0429D1D1}" srcOrd="0" destOrd="0" presId="urn:microsoft.com/office/officeart/2011/layout/CircleProcess"/>
    <dgm:cxn modelId="{59C28443-E742-4017-B7DE-2581B19D86FB}" type="presParOf" srcId="{DC303C5F-CECC-4F2A-9C07-0FBCF343759C}" destId="{CAC6105D-96E3-43B7-8AE8-67771618F010}" srcOrd="17" destOrd="0" presId="urn:microsoft.com/office/officeart/2011/layout/CircleProcess"/>
    <dgm:cxn modelId="{65BB8B2D-9E58-4453-AD3D-2D137819E2C7}" type="presParOf" srcId="{DC303C5F-CECC-4F2A-9C07-0FBCF343759C}" destId="{13E62EE6-33C9-49D1-AD06-5A1D852D686B}" srcOrd="18" destOrd="0" presId="urn:microsoft.com/office/officeart/2011/layout/CircleProcess"/>
    <dgm:cxn modelId="{0C1F9568-999F-4293-8064-1DE0DD75B663}" type="presParOf" srcId="{13E62EE6-33C9-49D1-AD06-5A1D852D686B}" destId="{C0280AD1-1EB2-48A0-B688-C25AA4F3414D}" srcOrd="0" destOrd="0" presId="urn:microsoft.com/office/officeart/2011/layout/CircleProcess"/>
    <dgm:cxn modelId="{C279B0BC-6112-401E-96B6-E6861AF1AE5F}" type="presParOf" srcId="{DC303C5F-CECC-4F2A-9C07-0FBCF343759C}" destId="{E2889B99-DC58-4125-A535-695CC80690CB}" srcOrd="19" destOrd="0" presId="urn:microsoft.com/office/officeart/2011/layout/CircleProcess"/>
    <dgm:cxn modelId="{DC86F11F-BE94-464D-B820-93F908D5D3F4}" type="presParOf" srcId="{E2889B99-DC58-4125-A535-695CC80690CB}" destId="{0E7936F6-F8D6-4D60-B02F-43B0190D5D57}" srcOrd="0" destOrd="0" presId="urn:microsoft.com/office/officeart/2011/layout/CircleProcess"/>
    <dgm:cxn modelId="{7EBD5543-3075-4B44-8E5A-BC0E7F95FD79}" type="presParOf" srcId="{DC303C5F-CECC-4F2A-9C07-0FBCF343759C}" destId="{D3DA661A-69B0-4943-87D1-FF6C0FF5A85C}" srcOrd="20" destOrd="0" presId="urn:microsoft.com/office/officeart/2011/layout/CircleProces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ABB1BE-4BAB-46EE-8E17-841A254DBFEC}">
      <dsp:nvSpPr>
        <dsp:cNvPr id="0" name=""/>
        <dsp:cNvSpPr/>
      </dsp:nvSpPr>
      <dsp:spPr>
        <a:xfrm>
          <a:off x="4255378" y="728616"/>
          <a:ext cx="1273540" cy="1273606"/>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F561CA-3997-4625-8DCA-5E32FE6B266A}">
      <dsp:nvSpPr>
        <dsp:cNvPr id="0" name=""/>
        <dsp:cNvSpPr/>
      </dsp:nvSpPr>
      <dsp:spPr>
        <a:xfrm>
          <a:off x="4297975" y="771077"/>
          <a:ext cx="1188893" cy="1188684"/>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solidFill>
                <a:sysClr val="windowText" lastClr="000000"/>
              </a:solidFill>
            </a:rPr>
            <a:t>Conclude your research and write your thesis</a:t>
          </a:r>
        </a:p>
      </dsp:txBody>
      <dsp:txXfrm>
        <a:off x="4467817" y="940921"/>
        <a:ext cx="849209" cy="848996"/>
      </dsp:txXfrm>
    </dsp:sp>
    <dsp:sp modelId="{23C0EE8B-4D67-4E17-912D-7E126743A651}">
      <dsp:nvSpPr>
        <dsp:cNvPr id="0" name=""/>
        <dsp:cNvSpPr/>
      </dsp:nvSpPr>
      <dsp:spPr>
        <a:xfrm rot="2700000">
          <a:off x="2933769" y="728527"/>
          <a:ext cx="1273561" cy="1273561"/>
        </a:xfrm>
        <a:prstGeom prst="teardrop">
          <a:avLst>
            <a:gd name="adj" fmla="val 10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3A88B7-F9C8-4328-8FD7-958C10B9781B}">
      <dsp:nvSpPr>
        <dsp:cNvPr id="0" name=""/>
        <dsp:cNvSpPr/>
      </dsp:nvSpPr>
      <dsp:spPr>
        <a:xfrm>
          <a:off x="2981837" y="771077"/>
          <a:ext cx="1188893" cy="1188684"/>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solidFill>
                <a:sysClr val="windowText" lastClr="000000"/>
              </a:solidFill>
            </a:rPr>
            <a:t>Decide on the “thesis by publication” format</a:t>
          </a:r>
        </a:p>
      </dsp:txBody>
      <dsp:txXfrm>
        <a:off x="3151679" y="940921"/>
        <a:ext cx="849209" cy="848996"/>
      </dsp:txXfrm>
    </dsp:sp>
    <dsp:sp modelId="{2C1ED7E0-E746-4315-B523-5210869E70F8}">
      <dsp:nvSpPr>
        <dsp:cNvPr id="0" name=""/>
        <dsp:cNvSpPr/>
      </dsp:nvSpPr>
      <dsp:spPr>
        <a:xfrm rot="2700000">
          <a:off x="1623092" y="728527"/>
          <a:ext cx="1273561" cy="1273561"/>
        </a:xfrm>
        <a:prstGeom prst="teardrop">
          <a:avLst>
            <a:gd name="adj" fmla="val 10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1A1F32-825C-447B-8860-2ADD0429D1D1}">
      <dsp:nvSpPr>
        <dsp:cNvPr id="0" name=""/>
        <dsp:cNvSpPr/>
      </dsp:nvSpPr>
      <dsp:spPr>
        <a:xfrm>
          <a:off x="1665699" y="771077"/>
          <a:ext cx="1188893" cy="1188684"/>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solidFill>
                <a:sysClr val="windowText" lastClr="000000"/>
              </a:solidFill>
            </a:rPr>
            <a:t>Meet with supervisor to discuss your thesis</a:t>
          </a:r>
        </a:p>
      </dsp:txBody>
      <dsp:txXfrm>
        <a:off x="1835541" y="940921"/>
        <a:ext cx="849209" cy="848996"/>
      </dsp:txXfrm>
    </dsp:sp>
    <dsp:sp modelId="{C0280AD1-1EB2-48A0-B688-C25AA4F3414D}">
      <dsp:nvSpPr>
        <dsp:cNvPr id="0" name=""/>
        <dsp:cNvSpPr/>
      </dsp:nvSpPr>
      <dsp:spPr>
        <a:xfrm rot="2700000">
          <a:off x="306954" y="728527"/>
          <a:ext cx="1273561" cy="1273561"/>
        </a:xfrm>
        <a:prstGeom prst="teardrop">
          <a:avLst>
            <a:gd name="adj" fmla="val 10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7936F6-F8D6-4D60-B02F-43B0190D5D57}">
      <dsp:nvSpPr>
        <dsp:cNvPr id="0" name=""/>
        <dsp:cNvSpPr/>
      </dsp:nvSpPr>
      <dsp:spPr>
        <a:xfrm>
          <a:off x="349562" y="771077"/>
          <a:ext cx="1188893" cy="1188684"/>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solidFill>
                <a:sysClr val="windowText" lastClr="000000"/>
              </a:solidFill>
            </a:rPr>
            <a:t>Decide your research will require multiple studies</a:t>
          </a:r>
        </a:p>
      </dsp:txBody>
      <dsp:txXfrm>
        <a:off x="519403" y="940921"/>
        <a:ext cx="849209" cy="8489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D5D24-64EE-412C-9A14-E79054E19F2B}">
      <dsp:nvSpPr>
        <dsp:cNvPr id="0" name=""/>
        <dsp:cNvSpPr/>
      </dsp:nvSpPr>
      <dsp:spPr>
        <a:xfrm>
          <a:off x="7192702" y="943983"/>
          <a:ext cx="1111631" cy="1111291"/>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A0395D-D95F-4210-ACA2-6C71C3CB824B}">
      <dsp:nvSpPr>
        <dsp:cNvPr id="0" name=""/>
        <dsp:cNvSpPr/>
      </dsp:nvSpPr>
      <dsp:spPr>
        <a:xfrm>
          <a:off x="7230468" y="981033"/>
          <a:ext cx="1036920" cy="1037192"/>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solidFill>
                <a:sysClr val="windowText" lastClr="000000"/>
              </a:solidFill>
            </a:rPr>
            <a:t>Publish work after thesis submission</a:t>
          </a:r>
        </a:p>
      </dsp:txBody>
      <dsp:txXfrm>
        <a:off x="7378248" y="1129231"/>
        <a:ext cx="740540" cy="740795"/>
      </dsp:txXfrm>
    </dsp:sp>
    <dsp:sp modelId="{7C11EF29-46AA-4193-9AB9-832B0F3B4AF1}">
      <dsp:nvSpPr>
        <dsp:cNvPr id="0" name=""/>
        <dsp:cNvSpPr/>
      </dsp:nvSpPr>
      <dsp:spPr>
        <a:xfrm rot="2700000">
          <a:off x="6044679" y="943858"/>
          <a:ext cx="1111346" cy="1111346"/>
        </a:xfrm>
        <a:prstGeom prst="teardrop">
          <a:avLst>
            <a:gd name="adj" fmla="val 10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883C72-19C9-4350-8B0F-451AC584E376}">
      <dsp:nvSpPr>
        <dsp:cNvPr id="0" name=""/>
        <dsp:cNvSpPr/>
      </dsp:nvSpPr>
      <dsp:spPr>
        <a:xfrm>
          <a:off x="6081891" y="981033"/>
          <a:ext cx="1036920" cy="1037192"/>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solidFill>
                <a:sysClr val="windowText" lastClr="000000"/>
              </a:solidFill>
            </a:rPr>
            <a:t>Submit thesis in the “complex traditional” format</a:t>
          </a:r>
        </a:p>
      </dsp:txBody>
      <dsp:txXfrm>
        <a:off x="6229671" y="1129231"/>
        <a:ext cx="740540" cy="740795"/>
      </dsp:txXfrm>
    </dsp:sp>
    <dsp:sp modelId="{265BDE3A-AFCF-4E36-848B-AEEA4A529032}">
      <dsp:nvSpPr>
        <dsp:cNvPr id="0" name=""/>
        <dsp:cNvSpPr/>
      </dsp:nvSpPr>
      <dsp:spPr>
        <a:xfrm rot="2700000">
          <a:off x="4896923" y="943858"/>
          <a:ext cx="1111346" cy="1111346"/>
        </a:xfrm>
        <a:prstGeom prst="teardrop">
          <a:avLst>
            <a:gd name="adj" fmla="val 100000"/>
          </a:avLst>
        </a:prstGeom>
        <a:solidFill>
          <a:schemeClr val="accent5">
            <a:lumMod val="60000"/>
            <a:lumOff val="40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CC1FBB-E3B3-46A3-8B2A-7B82C724ACC3}">
      <dsp:nvSpPr>
        <dsp:cNvPr id="0" name=""/>
        <dsp:cNvSpPr/>
      </dsp:nvSpPr>
      <dsp:spPr>
        <a:xfrm>
          <a:off x="4933315" y="981033"/>
          <a:ext cx="1036920" cy="1037192"/>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solidFill>
                <a:sysClr val="windowText" lastClr="000000"/>
              </a:solidFill>
            </a:rPr>
            <a:t>Publication process takes longer than expected</a:t>
          </a:r>
        </a:p>
      </dsp:txBody>
      <dsp:txXfrm>
        <a:off x="5081915" y="1129231"/>
        <a:ext cx="740540" cy="740795"/>
      </dsp:txXfrm>
    </dsp:sp>
    <dsp:sp modelId="{60ABB1BE-4BAB-46EE-8E17-841A254DBFEC}">
      <dsp:nvSpPr>
        <dsp:cNvPr id="0" name=""/>
        <dsp:cNvSpPr/>
      </dsp:nvSpPr>
      <dsp:spPr>
        <a:xfrm rot="2700000">
          <a:off x="3748346" y="943858"/>
          <a:ext cx="1111346" cy="1111346"/>
        </a:xfrm>
        <a:prstGeom prst="teardrop">
          <a:avLst>
            <a:gd name="adj" fmla="val 10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F561CA-3997-4625-8DCA-5E32FE6B266A}">
      <dsp:nvSpPr>
        <dsp:cNvPr id="0" name=""/>
        <dsp:cNvSpPr/>
      </dsp:nvSpPr>
      <dsp:spPr>
        <a:xfrm>
          <a:off x="3785559" y="981033"/>
          <a:ext cx="1036920" cy="1037192"/>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solidFill>
                <a:sysClr val="windowText" lastClr="000000"/>
              </a:solidFill>
            </a:rPr>
            <a:t>Conduct research and submit articles for publication</a:t>
          </a:r>
        </a:p>
      </dsp:txBody>
      <dsp:txXfrm>
        <a:off x="3933339" y="1129231"/>
        <a:ext cx="740540" cy="740795"/>
      </dsp:txXfrm>
    </dsp:sp>
    <dsp:sp modelId="{23C0EE8B-4D67-4E17-912D-7E126743A651}">
      <dsp:nvSpPr>
        <dsp:cNvPr id="0" name=""/>
        <dsp:cNvSpPr/>
      </dsp:nvSpPr>
      <dsp:spPr>
        <a:xfrm rot="2700000">
          <a:off x="2599770" y="943858"/>
          <a:ext cx="1111346" cy="1111346"/>
        </a:xfrm>
        <a:prstGeom prst="teardrop">
          <a:avLst>
            <a:gd name="adj" fmla="val 10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3A88B7-F9C8-4328-8FD7-958C10B9781B}">
      <dsp:nvSpPr>
        <dsp:cNvPr id="0" name=""/>
        <dsp:cNvSpPr/>
      </dsp:nvSpPr>
      <dsp:spPr>
        <a:xfrm>
          <a:off x="2636982" y="981033"/>
          <a:ext cx="1036920" cy="1037192"/>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solidFill>
                <a:sysClr val="windowText" lastClr="000000"/>
              </a:solidFill>
            </a:rPr>
            <a:t>Decide on the “article-based” format</a:t>
          </a:r>
        </a:p>
      </dsp:txBody>
      <dsp:txXfrm>
        <a:off x="2784762" y="1129231"/>
        <a:ext cx="740540" cy="740795"/>
      </dsp:txXfrm>
    </dsp:sp>
    <dsp:sp modelId="{2C1ED7E0-E746-4315-B523-5210869E70F8}">
      <dsp:nvSpPr>
        <dsp:cNvPr id="0" name=""/>
        <dsp:cNvSpPr/>
      </dsp:nvSpPr>
      <dsp:spPr>
        <a:xfrm rot="2700000">
          <a:off x="1452014" y="943858"/>
          <a:ext cx="1111346" cy="1111346"/>
        </a:xfrm>
        <a:prstGeom prst="teardrop">
          <a:avLst>
            <a:gd name="adj" fmla="val 10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1A1F32-825C-447B-8860-2ADD0429D1D1}">
      <dsp:nvSpPr>
        <dsp:cNvPr id="0" name=""/>
        <dsp:cNvSpPr/>
      </dsp:nvSpPr>
      <dsp:spPr>
        <a:xfrm>
          <a:off x="1488405" y="981033"/>
          <a:ext cx="1036920" cy="1037192"/>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solidFill>
                <a:sysClr val="windowText" lastClr="000000"/>
              </a:solidFill>
            </a:rPr>
            <a:t>Meet with supervisor to discuss your thesis</a:t>
          </a:r>
        </a:p>
      </dsp:txBody>
      <dsp:txXfrm>
        <a:off x="1637006" y="1129231"/>
        <a:ext cx="740540" cy="740795"/>
      </dsp:txXfrm>
    </dsp:sp>
    <dsp:sp modelId="{C0280AD1-1EB2-48A0-B688-C25AA4F3414D}">
      <dsp:nvSpPr>
        <dsp:cNvPr id="0" name=""/>
        <dsp:cNvSpPr/>
      </dsp:nvSpPr>
      <dsp:spPr>
        <a:xfrm rot="2700000">
          <a:off x="303437" y="943858"/>
          <a:ext cx="1111346" cy="1111346"/>
        </a:xfrm>
        <a:prstGeom prst="teardrop">
          <a:avLst>
            <a:gd name="adj" fmla="val 10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7936F6-F8D6-4D60-B02F-43B0190D5D57}">
      <dsp:nvSpPr>
        <dsp:cNvPr id="0" name=""/>
        <dsp:cNvSpPr/>
      </dsp:nvSpPr>
      <dsp:spPr>
        <a:xfrm>
          <a:off x="340650" y="981033"/>
          <a:ext cx="1036920" cy="1037192"/>
        </a:xfrm>
        <a:prstGeom prst="ellipse">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solidFill>
                <a:sysClr val="windowText" lastClr="000000"/>
              </a:solidFill>
            </a:rPr>
            <a:t>Decide your research will require multiple studies</a:t>
          </a:r>
        </a:p>
      </dsp:txBody>
      <dsp:txXfrm>
        <a:off x="488429" y="1129231"/>
        <a:ext cx="740540" cy="740795"/>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19/11/2025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15481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19/11/2025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7905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19/11/2025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10674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19/11/2025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5084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7"/>
            <a:ext cx="7315200" cy="4241866"/>
          </a:xfrm>
        </p:spPr>
        <p:txBody>
          <a:bodyPr anchor="t">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CEBBD8BF-2575-4724-A891-B2B6674120ED}" type="datetimeFigureOut">
              <a:rPr lang="en-GB" smtClean="0"/>
              <a:t>19/11/2025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2218612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CEBBD8BF-2575-4724-A891-B2B6674120ED}" type="datetimeFigureOut">
              <a:rPr lang="en-GB" smtClean="0"/>
              <a:t>19/11/2025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4672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19/11/2025</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13514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19/11/2025</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2729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BBD8BF-2575-4724-A891-B2B6674120ED}" type="datetimeFigureOut">
              <a:rPr lang="en-GB" smtClean="0"/>
              <a:t>19/11/2025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7477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19/11/2025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8660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19/11/2025</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02834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CEBBD8BF-2575-4724-A891-B2B6674120ED}" type="datetimeFigureOut">
              <a:rPr lang="en-GB" smtClean="0"/>
              <a:t>19/11/2025</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C80B1F7-B50E-4A47-9BC3-58516CFDBE5E}" type="slidenum">
              <a:rPr lang="en-GB" smtClean="0"/>
              <a:t>‹#›</a:t>
            </a:fld>
            <a:endParaRPr lang="en-GB"/>
          </a:p>
        </p:txBody>
      </p:sp>
    </p:spTree>
    <p:extLst>
      <p:ext uri="{BB962C8B-B14F-4D97-AF65-F5344CB8AC3E}">
        <p14:creationId xmlns:p14="http://schemas.microsoft.com/office/powerpoint/2010/main" val="399824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effrey.buckley@tus.i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B177-2C04-7E51-78B9-D23D6B180262}"/>
              </a:ext>
            </a:extLst>
          </p:cNvPr>
          <p:cNvSpPr>
            <a:spLocks noGrp="1"/>
          </p:cNvSpPr>
          <p:nvPr>
            <p:ph type="ctrTitle"/>
          </p:nvPr>
        </p:nvSpPr>
        <p:spPr/>
        <p:txBody>
          <a:bodyPr/>
          <a:lstStyle/>
          <a:p>
            <a:r>
              <a:rPr lang="en-US" dirty="0"/>
              <a:t>Research Theses</a:t>
            </a:r>
            <a:endParaRPr lang="en-GB" dirty="0"/>
          </a:p>
        </p:txBody>
      </p:sp>
      <p:sp>
        <p:nvSpPr>
          <p:cNvPr id="3" name="Subtitle 2">
            <a:extLst>
              <a:ext uri="{FF2B5EF4-FFF2-40B4-BE49-F238E27FC236}">
                <a16:creationId xmlns:a16="http://schemas.microsoft.com/office/drawing/2014/main" id="{5ABB8054-27A2-0C35-048A-11E2EBB8387D}"/>
              </a:ext>
            </a:extLst>
          </p:cNvPr>
          <p:cNvSpPr>
            <a:spLocks noGrp="1"/>
          </p:cNvSpPr>
          <p:nvPr>
            <p:ph type="subTitle" idx="1"/>
          </p:nvPr>
        </p:nvSpPr>
        <p:spPr/>
        <p:txBody>
          <a:bodyPr/>
          <a:lstStyle/>
          <a:p>
            <a:r>
              <a:rPr lang="en-GB" dirty="0"/>
              <a:t>Dr Jeff Buckley, PhD.</a:t>
            </a:r>
          </a:p>
          <a:p>
            <a:r>
              <a:rPr lang="en-GB" dirty="0">
                <a:hlinkClick r:id="rId2"/>
              </a:rPr>
              <a:t>Jeffrey.buckley@tus.ie</a:t>
            </a:r>
            <a:r>
              <a:rPr lang="en-GB" dirty="0"/>
              <a:t> </a:t>
            </a:r>
          </a:p>
        </p:txBody>
      </p:sp>
    </p:spTree>
    <p:extLst>
      <p:ext uri="{BB962C8B-B14F-4D97-AF65-F5344CB8AC3E}">
        <p14:creationId xmlns:p14="http://schemas.microsoft.com/office/powerpoint/2010/main" val="15910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TUS thesis regulations</a:t>
            </a:r>
            <a:endParaRPr lang="en-GB" dirty="0"/>
          </a:p>
        </p:txBody>
      </p:sp>
      <p:sp>
        <p:nvSpPr>
          <p:cNvPr id="6" name="Content Placeholder 5">
            <a:extLst>
              <a:ext uri="{FF2B5EF4-FFF2-40B4-BE49-F238E27FC236}">
                <a16:creationId xmlns:a16="http://schemas.microsoft.com/office/drawing/2014/main" id="{8D78432E-7A10-5BF6-A72F-39922BF1FBDA}"/>
              </a:ext>
            </a:extLst>
          </p:cNvPr>
          <p:cNvSpPr>
            <a:spLocks noGrp="1"/>
          </p:cNvSpPr>
          <p:nvPr>
            <p:ph idx="1"/>
          </p:nvPr>
        </p:nvSpPr>
        <p:spPr/>
        <p:txBody>
          <a:bodyPr>
            <a:normAutofit/>
          </a:bodyPr>
          <a:lstStyle/>
          <a:p>
            <a:r>
              <a:rPr lang="en-US" dirty="0"/>
              <a:t>5. Studentship</a:t>
            </a:r>
          </a:p>
          <a:p>
            <a:pPr lvl="1"/>
            <a:r>
              <a:rPr lang="en-US" dirty="0"/>
              <a:t>5.3 Research Student Responsibilities</a:t>
            </a:r>
          </a:p>
          <a:p>
            <a:endParaRPr lang="en-US" dirty="0"/>
          </a:p>
          <a:p>
            <a:r>
              <a:rPr lang="en-US" dirty="0"/>
              <a:t>“Submit a thesis/exegesis in accordance with the schedule of examinations of TUS.”</a:t>
            </a:r>
          </a:p>
          <a:p>
            <a:r>
              <a:rPr lang="en-US" dirty="0"/>
              <a:t>“Ensure that the thesis/exegesis presentation format is in accordance with the TUS Regulations.”</a:t>
            </a:r>
          </a:p>
        </p:txBody>
      </p:sp>
    </p:spTree>
    <p:extLst>
      <p:ext uri="{BB962C8B-B14F-4D97-AF65-F5344CB8AC3E}">
        <p14:creationId xmlns:p14="http://schemas.microsoft.com/office/powerpoint/2010/main" val="2350181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TUS thesis regulations</a:t>
            </a:r>
            <a:endParaRPr lang="en-GB" dirty="0"/>
          </a:p>
        </p:txBody>
      </p:sp>
      <p:sp>
        <p:nvSpPr>
          <p:cNvPr id="6" name="Content Placeholder 5">
            <a:extLst>
              <a:ext uri="{FF2B5EF4-FFF2-40B4-BE49-F238E27FC236}">
                <a16:creationId xmlns:a16="http://schemas.microsoft.com/office/drawing/2014/main" id="{8D78432E-7A10-5BF6-A72F-39922BF1FBDA}"/>
              </a:ext>
            </a:extLst>
          </p:cNvPr>
          <p:cNvSpPr>
            <a:spLocks noGrp="1"/>
          </p:cNvSpPr>
          <p:nvPr>
            <p:ph idx="1"/>
          </p:nvPr>
        </p:nvSpPr>
        <p:spPr/>
        <p:txBody>
          <a:bodyPr>
            <a:normAutofit/>
          </a:bodyPr>
          <a:lstStyle/>
          <a:p>
            <a:r>
              <a:rPr lang="en-US" dirty="0"/>
              <a:t>8. Examination</a:t>
            </a:r>
          </a:p>
          <a:p>
            <a:pPr lvl="1"/>
            <a:r>
              <a:rPr lang="en-US" dirty="0"/>
              <a:t>8.3 Thesis Types and Specifications</a:t>
            </a:r>
          </a:p>
          <a:p>
            <a:endParaRPr lang="en-US" dirty="0"/>
          </a:p>
          <a:p>
            <a:r>
              <a:rPr lang="en-US" dirty="0"/>
              <a:t>“The form and method of presentation of the research student’s work shall be appropriate to the nature of the work. A Masters thesis will normally be submitted as a monograph. A Doctoral thesis can be submitted in either monograph or article-based format. In the case of certain disciplines, submission at Masters or doctoral level may take the form of an exhibition or a performance or computer software etc. together with an Exegesis.”</a:t>
            </a:r>
          </a:p>
          <a:p>
            <a:r>
              <a:rPr lang="en-US" dirty="0"/>
              <a:t>“Submission specifications and thesis deposition requirements will be developed by the Graduate School. Parent institution guidelines shall remain until these new TUS guidelines are developed.”</a:t>
            </a:r>
          </a:p>
        </p:txBody>
      </p:sp>
    </p:spTree>
    <p:extLst>
      <p:ext uri="{BB962C8B-B14F-4D97-AF65-F5344CB8AC3E}">
        <p14:creationId xmlns:p14="http://schemas.microsoft.com/office/powerpoint/2010/main" val="1923971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TUS thesis regulations</a:t>
            </a:r>
            <a:endParaRPr lang="en-GB" dirty="0"/>
          </a:p>
        </p:txBody>
      </p:sp>
      <p:sp>
        <p:nvSpPr>
          <p:cNvPr id="6" name="Content Placeholder 5">
            <a:extLst>
              <a:ext uri="{FF2B5EF4-FFF2-40B4-BE49-F238E27FC236}">
                <a16:creationId xmlns:a16="http://schemas.microsoft.com/office/drawing/2014/main" id="{8D78432E-7A10-5BF6-A72F-39922BF1FBDA}"/>
              </a:ext>
            </a:extLst>
          </p:cNvPr>
          <p:cNvSpPr>
            <a:spLocks noGrp="1"/>
          </p:cNvSpPr>
          <p:nvPr>
            <p:ph idx="1"/>
          </p:nvPr>
        </p:nvSpPr>
        <p:spPr/>
        <p:txBody>
          <a:bodyPr>
            <a:normAutofit lnSpcReduction="10000"/>
          </a:bodyPr>
          <a:lstStyle/>
          <a:p>
            <a:r>
              <a:rPr lang="en-US" dirty="0"/>
              <a:t>8. Examination</a:t>
            </a:r>
          </a:p>
          <a:p>
            <a:pPr lvl="1"/>
            <a:r>
              <a:rPr lang="en-US" dirty="0"/>
              <a:t>8.4 Examination Procedures</a:t>
            </a:r>
          </a:p>
          <a:p>
            <a:pPr lvl="2"/>
            <a:r>
              <a:rPr lang="en-US" dirty="0"/>
              <a:t>8.4.1 Assessment Criteria for the Degree of Masters</a:t>
            </a:r>
          </a:p>
          <a:p>
            <a:endParaRPr lang="en-US" dirty="0"/>
          </a:p>
          <a:p>
            <a:r>
              <a:rPr lang="en-US" dirty="0"/>
              <a:t>The thesis/exegesis should show evidence of independent thought and research and must demonstrate a mastery of the student’s chosen subject.</a:t>
            </a:r>
          </a:p>
          <a:p>
            <a:r>
              <a:rPr lang="en-US" dirty="0"/>
              <a:t>The research student should demonstrate an understanding of methodologies appropriate to their chosen field and show adequate knowledge of literature on the subject and of the work of other scholars in the field.</a:t>
            </a:r>
          </a:p>
          <a:p>
            <a:r>
              <a:rPr lang="en-US" dirty="0"/>
              <a:t>The research student should be capable of relating knowledge of particular topics to the broader field of study involved and of presenting such knowledge in a critical and scholarly way.</a:t>
            </a:r>
          </a:p>
          <a:p>
            <a:r>
              <a:rPr lang="en-US" dirty="0"/>
              <a:t>Where required, the research student must present and successfully defend the body of work at a viva voce (either in person, hybrid or remotely).</a:t>
            </a:r>
          </a:p>
        </p:txBody>
      </p:sp>
    </p:spTree>
    <p:extLst>
      <p:ext uri="{BB962C8B-B14F-4D97-AF65-F5344CB8AC3E}">
        <p14:creationId xmlns:p14="http://schemas.microsoft.com/office/powerpoint/2010/main" val="725177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TUS thesis regulations</a:t>
            </a:r>
            <a:endParaRPr lang="en-GB" dirty="0"/>
          </a:p>
        </p:txBody>
      </p:sp>
      <p:sp>
        <p:nvSpPr>
          <p:cNvPr id="6" name="Content Placeholder 5">
            <a:extLst>
              <a:ext uri="{FF2B5EF4-FFF2-40B4-BE49-F238E27FC236}">
                <a16:creationId xmlns:a16="http://schemas.microsoft.com/office/drawing/2014/main" id="{8D78432E-7A10-5BF6-A72F-39922BF1FBDA}"/>
              </a:ext>
            </a:extLst>
          </p:cNvPr>
          <p:cNvSpPr>
            <a:spLocks noGrp="1"/>
          </p:cNvSpPr>
          <p:nvPr>
            <p:ph idx="1"/>
          </p:nvPr>
        </p:nvSpPr>
        <p:spPr/>
        <p:txBody>
          <a:bodyPr>
            <a:normAutofit fontScale="85000" lnSpcReduction="10000"/>
          </a:bodyPr>
          <a:lstStyle/>
          <a:p>
            <a:r>
              <a:rPr lang="en-US" dirty="0"/>
              <a:t>8. Examination</a:t>
            </a:r>
          </a:p>
          <a:p>
            <a:pPr lvl="1"/>
            <a:r>
              <a:rPr lang="en-US" dirty="0"/>
              <a:t>8.4 Examination Procedures</a:t>
            </a:r>
          </a:p>
          <a:p>
            <a:pPr lvl="2"/>
            <a:r>
              <a:rPr lang="en-US" dirty="0"/>
              <a:t>8.4.2 Assessment Criteria for the Degree of Doctor of Philosophy</a:t>
            </a:r>
          </a:p>
          <a:p>
            <a:endParaRPr lang="en-US" dirty="0"/>
          </a:p>
          <a:p>
            <a:r>
              <a:rPr lang="en-US" dirty="0"/>
              <a:t>The research student shall have demonstrated the capacity of pursuing original independent research in their field of study, of exercising critical judgement, and making a novel contribution to knowledge in their field.</a:t>
            </a:r>
          </a:p>
          <a:p>
            <a:r>
              <a:rPr lang="en-US" dirty="0"/>
              <a:t>The thesis/exegesis must make a substantial and original contribution to scholarship and provide evidence of originality by the exercise of independent critical powers.</a:t>
            </a:r>
          </a:p>
          <a:p>
            <a:r>
              <a:rPr lang="en-US" dirty="0"/>
              <a:t>The thesis/exegesis must contain an acceptable amount of original work by the research student, which is considered by the Examiners to be of publishable standard in the form inter alia of:</a:t>
            </a:r>
          </a:p>
          <a:p>
            <a:pPr lvl="1"/>
            <a:r>
              <a:rPr lang="en-US" dirty="0"/>
              <a:t>Articles in appropriate refereed journals;</a:t>
            </a:r>
          </a:p>
          <a:p>
            <a:pPr lvl="1"/>
            <a:r>
              <a:rPr lang="en-US" dirty="0"/>
              <a:t>A book or other scholarly publication;</a:t>
            </a:r>
          </a:p>
          <a:p>
            <a:pPr lvl="1"/>
            <a:r>
              <a:rPr lang="en-US" dirty="0"/>
              <a:t>A research/creative or self-expressive monograph which meets the standard of refereed academic publications.</a:t>
            </a:r>
          </a:p>
          <a:p>
            <a:r>
              <a:rPr lang="en-US" dirty="0"/>
              <a:t>The research student must present and successfully defend the body of work at a viva voce (either in person, hybrid or remotely).</a:t>
            </a:r>
          </a:p>
        </p:txBody>
      </p:sp>
    </p:spTree>
    <p:extLst>
      <p:ext uri="{BB962C8B-B14F-4D97-AF65-F5344CB8AC3E}">
        <p14:creationId xmlns:p14="http://schemas.microsoft.com/office/powerpoint/2010/main" val="1194356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TUS thesis regulations</a:t>
            </a:r>
            <a:endParaRPr lang="en-GB" dirty="0"/>
          </a:p>
        </p:txBody>
      </p:sp>
      <p:sp>
        <p:nvSpPr>
          <p:cNvPr id="6" name="Content Placeholder 5">
            <a:extLst>
              <a:ext uri="{FF2B5EF4-FFF2-40B4-BE49-F238E27FC236}">
                <a16:creationId xmlns:a16="http://schemas.microsoft.com/office/drawing/2014/main" id="{8D78432E-7A10-5BF6-A72F-39922BF1FBDA}"/>
              </a:ext>
            </a:extLst>
          </p:cNvPr>
          <p:cNvSpPr>
            <a:spLocks noGrp="1"/>
          </p:cNvSpPr>
          <p:nvPr>
            <p:ph idx="1"/>
          </p:nvPr>
        </p:nvSpPr>
        <p:spPr/>
        <p:txBody>
          <a:bodyPr>
            <a:normAutofit fontScale="92500" lnSpcReduction="10000"/>
          </a:bodyPr>
          <a:lstStyle/>
          <a:p>
            <a:r>
              <a:rPr lang="en-US" dirty="0"/>
              <a:t>8. Examination</a:t>
            </a:r>
          </a:p>
          <a:p>
            <a:pPr lvl="1"/>
            <a:r>
              <a:rPr lang="en-US" dirty="0"/>
              <a:t>8.4 Examination Procedures</a:t>
            </a:r>
          </a:p>
          <a:p>
            <a:pPr lvl="2"/>
            <a:r>
              <a:rPr lang="en-US" dirty="0"/>
              <a:t>8.4.3 Examination of Performed/Exhibited Elements and of Composition</a:t>
            </a:r>
          </a:p>
          <a:p>
            <a:endParaRPr lang="en-US" dirty="0"/>
          </a:p>
          <a:p>
            <a:r>
              <a:rPr lang="en-US" dirty="0"/>
              <a:t>Practice-led research is research where creative practice, is undertaken as an integral part of a research process. The final thesis consists of a substantial body of creative work and a scholarly exegesis presented as an integrated whole. In the case of Art, Design, and Creative Media the candidate may wish to submit, as part of their thesis, practical components consisting of, art or design work, photographs, video, film, installations, websites, performances, or other digital/print material, alongside a reduced textual component. The creative work submitted must be original, and be as integral to the research aims, processes, and outcomes of the project as the textual component itself. The final thesis as a whole will therefore demonstrate the integration of its practical and theoretical components, so that text or exegesis and practice reflect critically on each other.</a:t>
            </a:r>
          </a:p>
        </p:txBody>
      </p:sp>
    </p:spTree>
    <p:extLst>
      <p:ext uri="{BB962C8B-B14F-4D97-AF65-F5344CB8AC3E}">
        <p14:creationId xmlns:p14="http://schemas.microsoft.com/office/powerpoint/2010/main" val="3961712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TUS thesis regulations</a:t>
            </a:r>
            <a:endParaRPr lang="en-GB" dirty="0"/>
          </a:p>
        </p:txBody>
      </p:sp>
      <p:sp>
        <p:nvSpPr>
          <p:cNvPr id="6" name="Content Placeholder 5">
            <a:extLst>
              <a:ext uri="{FF2B5EF4-FFF2-40B4-BE49-F238E27FC236}">
                <a16:creationId xmlns:a16="http://schemas.microsoft.com/office/drawing/2014/main" id="{8D78432E-7A10-5BF6-A72F-39922BF1FBDA}"/>
              </a:ext>
            </a:extLst>
          </p:cNvPr>
          <p:cNvSpPr>
            <a:spLocks noGrp="1"/>
          </p:cNvSpPr>
          <p:nvPr>
            <p:ph idx="1"/>
          </p:nvPr>
        </p:nvSpPr>
        <p:spPr/>
        <p:txBody>
          <a:bodyPr>
            <a:normAutofit fontScale="85000" lnSpcReduction="10000"/>
          </a:bodyPr>
          <a:lstStyle/>
          <a:p>
            <a:r>
              <a:rPr lang="en-US" dirty="0"/>
              <a:t>8. Examination</a:t>
            </a:r>
          </a:p>
          <a:p>
            <a:pPr lvl="1"/>
            <a:r>
              <a:rPr lang="en-US" dirty="0"/>
              <a:t>8.4 Examination Procedures</a:t>
            </a:r>
          </a:p>
          <a:p>
            <a:pPr lvl="2"/>
            <a:r>
              <a:rPr lang="en-US" dirty="0"/>
              <a:t>8.4.3 Examination of Performed/Exhibited Elements and of Composition</a:t>
            </a:r>
          </a:p>
          <a:p>
            <a:endParaRPr lang="en-US" dirty="0"/>
          </a:p>
          <a:p>
            <a:r>
              <a:rPr lang="en-US" dirty="0"/>
              <a:t>The practical components must be original and not have been previously submitted to another awarding body. The thesis/exegesis must conform to the normal scholarly requirements, placing the research student’s work in the relevant theoretical, historical, critical, artistic or design context and demonstrating an understanding of that context. The length of the scholarly text should normally be between 10,000 -20,000 words for Masters by Practice and 20,000- 60,000 for PhD by Practice.</a:t>
            </a:r>
          </a:p>
          <a:p>
            <a:r>
              <a:rPr lang="en-US" dirty="0"/>
              <a:t>The practical component should fully and creatively exploit the medium in which it is made and should make a contribution to the thesis that could not have been made in words.</a:t>
            </a:r>
          </a:p>
          <a:p>
            <a:r>
              <a:rPr lang="en-US" dirty="0"/>
              <a:t>The practical component should not be merely illustrative of the theory but must make an original contribution in its own right, which relates back, in an integral fashion, to the theoretical component of the thesis.</a:t>
            </a:r>
          </a:p>
          <a:p>
            <a:r>
              <a:rPr lang="en-US" dirty="0"/>
              <a:t>Creative practice, exhibitions or performances produced as part of the research should be appropriately documented.</a:t>
            </a:r>
          </a:p>
        </p:txBody>
      </p:sp>
    </p:spTree>
    <p:extLst>
      <p:ext uri="{BB962C8B-B14F-4D97-AF65-F5344CB8AC3E}">
        <p14:creationId xmlns:p14="http://schemas.microsoft.com/office/powerpoint/2010/main" val="2325062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66883-B099-0143-AFCB-BFA2CD87345E}"/>
              </a:ext>
            </a:extLst>
          </p:cNvPr>
          <p:cNvSpPr>
            <a:spLocks noGrp="1"/>
          </p:cNvSpPr>
          <p:nvPr>
            <p:ph type="title"/>
          </p:nvPr>
        </p:nvSpPr>
        <p:spPr/>
        <p:txBody>
          <a:bodyPr/>
          <a:lstStyle/>
          <a:p>
            <a:r>
              <a:rPr lang="en-GB" dirty="0"/>
              <a:t>Getting started on writing a thesis</a:t>
            </a:r>
          </a:p>
        </p:txBody>
      </p:sp>
      <p:sp>
        <p:nvSpPr>
          <p:cNvPr id="3" name="Content Placeholder 2">
            <a:extLst>
              <a:ext uri="{FF2B5EF4-FFF2-40B4-BE49-F238E27FC236}">
                <a16:creationId xmlns:a16="http://schemas.microsoft.com/office/drawing/2014/main" id="{7F3F92DE-9A93-472F-B133-7A9F0444B5F3}"/>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581047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Monograph thesis structures</a:t>
            </a:r>
            <a:endParaRPr lang="en-GB" dirty="0"/>
          </a:p>
        </p:txBody>
      </p:sp>
    </p:spTree>
    <p:extLst>
      <p:ext uri="{BB962C8B-B14F-4D97-AF65-F5344CB8AC3E}">
        <p14:creationId xmlns:p14="http://schemas.microsoft.com/office/powerpoint/2010/main" val="3412704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Structure is similar to an empirical article</a:t>
            </a:r>
            <a:endParaRPr lang="en-GB" dirty="0"/>
          </a:p>
        </p:txBody>
      </p:sp>
      <p:sp>
        <p:nvSpPr>
          <p:cNvPr id="5" name="Rectangle 4">
            <a:extLst>
              <a:ext uri="{FF2B5EF4-FFF2-40B4-BE49-F238E27FC236}">
                <a16:creationId xmlns:a16="http://schemas.microsoft.com/office/drawing/2014/main" id="{04FCB5EF-6158-0F81-95F8-BBE86D8114A7}"/>
              </a:ext>
            </a:extLst>
          </p:cNvPr>
          <p:cNvSpPr/>
          <p:nvPr/>
        </p:nvSpPr>
        <p:spPr>
          <a:xfrm>
            <a:off x="4755420" y="786680"/>
            <a:ext cx="5147435" cy="621604"/>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I</a:t>
            </a:r>
            <a:r>
              <a:rPr lang="en-GB" dirty="0"/>
              <a:t>ntroduction</a:t>
            </a:r>
          </a:p>
        </p:txBody>
      </p:sp>
      <p:sp>
        <p:nvSpPr>
          <p:cNvPr id="7" name="Rectangle 6">
            <a:extLst>
              <a:ext uri="{FF2B5EF4-FFF2-40B4-BE49-F238E27FC236}">
                <a16:creationId xmlns:a16="http://schemas.microsoft.com/office/drawing/2014/main" id="{19D003E4-B6ED-3FAF-577C-7ADE63E24228}"/>
              </a:ext>
            </a:extLst>
          </p:cNvPr>
          <p:cNvSpPr/>
          <p:nvPr/>
        </p:nvSpPr>
        <p:spPr>
          <a:xfrm>
            <a:off x="5768799" y="2759666"/>
            <a:ext cx="3130104" cy="621604"/>
          </a:xfrm>
          <a:prstGeom prst="rect">
            <a:avLst/>
          </a:prstGeom>
          <a:solidFill>
            <a:schemeClr val="accent1">
              <a:lumMod val="60000"/>
              <a:lumOff val="40000"/>
            </a:schemeClr>
          </a:solidFill>
          <a:ln w="28575">
            <a:solidFill>
              <a:schemeClr val="accent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M</a:t>
            </a:r>
            <a:r>
              <a:rPr lang="en-GB" dirty="0"/>
              <a:t>ethod</a:t>
            </a:r>
          </a:p>
        </p:txBody>
      </p:sp>
      <p:sp>
        <p:nvSpPr>
          <p:cNvPr id="8" name="Rectangle 7">
            <a:extLst>
              <a:ext uri="{FF2B5EF4-FFF2-40B4-BE49-F238E27FC236}">
                <a16:creationId xmlns:a16="http://schemas.microsoft.com/office/drawing/2014/main" id="{5C821F66-19D8-ECA4-41C5-55E70DB7168B}"/>
              </a:ext>
            </a:extLst>
          </p:cNvPr>
          <p:cNvSpPr/>
          <p:nvPr/>
        </p:nvSpPr>
        <p:spPr>
          <a:xfrm>
            <a:off x="5768799" y="3457708"/>
            <a:ext cx="3130104" cy="621604"/>
          </a:xfrm>
          <a:prstGeom prst="rect">
            <a:avLst/>
          </a:prstGeom>
          <a:solidFill>
            <a:schemeClr val="accent1">
              <a:lumMod val="60000"/>
              <a:lumOff val="40000"/>
            </a:schemeClr>
          </a:solidFill>
          <a:ln w="28575">
            <a:solidFill>
              <a:schemeClr val="accent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R</a:t>
            </a:r>
            <a:r>
              <a:rPr lang="en-GB" dirty="0"/>
              <a:t>esults</a:t>
            </a:r>
          </a:p>
        </p:txBody>
      </p:sp>
      <p:sp>
        <p:nvSpPr>
          <p:cNvPr id="9" name="Flowchart: Manual Operation 8">
            <a:extLst>
              <a:ext uri="{FF2B5EF4-FFF2-40B4-BE49-F238E27FC236}">
                <a16:creationId xmlns:a16="http://schemas.microsoft.com/office/drawing/2014/main" id="{5D43D5AF-92FE-801D-9528-3476B33BDA0A}"/>
              </a:ext>
            </a:extLst>
          </p:cNvPr>
          <p:cNvSpPr/>
          <p:nvPr/>
        </p:nvSpPr>
        <p:spPr>
          <a:xfrm>
            <a:off x="4760132" y="1484722"/>
            <a:ext cx="5147435" cy="1198506"/>
          </a:xfrm>
          <a:prstGeom prst="flowChartManualOperation">
            <a:avLst/>
          </a:prstGeom>
          <a:solidFill>
            <a:schemeClr val="accent1">
              <a:lumMod val="20000"/>
              <a:lumOff val="8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Literature review</a:t>
            </a:r>
          </a:p>
        </p:txBody>
      </p:sp>
      <p:sp>
        <p:nvSpPr>
          <p:cNvPr id="10" name="Flowchart: Manual Operation 3">
            <a:extLst>
              <a:ext uri="{FF2B5EF4-FFF2-40B4-BE49-F238E27FC236}">
                <a16:creationId xmlns:a16="http://schemas.microsoft.com/office/drawing/2014/main" id="{0D646E86-F202-7935-68FB-3E3D98871287}"/>
              </a:ext>
            </a:extLst>
          </p:cNvPr>
          <p:cNvSpPr/>
          <p:nvPr/>
        </p:nvSpPr>
        <p:spPr>
          <a:xfrm>
            <a:off x="4760132" y="4154792"/>
            <a:ext cx="5147435" cy="1276768"/>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10645 h 20645"/>
              <a:gd name="connsiteX1" fmla="*/ 10000 w 10000"/>
              <a:gd name="connsiteY1" fmla="*/ 10645 h 20645"/>
              <a:gd name="connsiteX2" fmla="*/ 8000 w 10000"/>
              <a:gd name="connsiteY2" fmla="*/ 20645 h 20645"/>
              <a:gd name="connsiteX3" fmla="*/ 1972 w 10000"/>
              <a:gd name="connsiteY3" fmla="*/ 0 h 20645"/>
              <a:gd name="connsiteX4" fmla="*/ 0 w 10000"/>
              <a:gd name="connsiteY4" fmla="*/ 10645 h 20645"/>
              <a:gd name="connsiteX0" fmla="*/ 0 w 10000"/>
              <a:gd name="connsiteY0" fmla="*/ 10645 h 10645"/>
              <a:gd name="connsiteX1" fmla="*/ 10000 w 10000"/>
              <a:gd name="connsiteY1" fmla="*/ 10645 h 10645"/>
              <a:gd name="connsiteX2" fmla="*/ 7772 w 10000"/>
              <a:gd name="connsiteY2" fmla="*/ 41 h 10645"/>
              <a:gd name="connsiteX3" fmla="*/ 1972 w 10000"/>
              <a:gd name="connsiteY3" fmla="*/ 0 h 10645"/>
              <a:gd name="connsiteX4" fmla="*/ 0 w 10000"/>
              <a:gd name="connsiteY4" fmla="*/ 10645 h 10645"/>
              <a:gd name="connsiteX0" fmla="*/ 0 w 10000"/>
              <a:gd name="connsiteY0" fmla="*/ 10722 h 10722"/>
              <a:gd name="connsiteX1" fmla="*/ 10000 w 10000"/>
              <a:gd name="connsiteY1" fmla="*/ 10722 h 10722"/>
              <a:gd name="connsiteX2" fmla="*/ 8092 w 10000"/>
              <a:gd name="connsiteY2" fmla="*/ 0 h 10722"/>
              <a:gd name="connsiteX3" fmla="*/ 1972 w 10000"/>
              <a:gd name="connsiteY3" fmla="*/ 77 h 10722"/>
              <a:gd name="connsiteX4" fmla="*/ 0 w 10000"/>
              <a:gd name="connsiteY4" fmla="*/ 10722 h 10722"/>
              <a:gd name="connsiteX0" fmla="*/ 0 w 10000"/>
              <a:gd name="connsiteY0" fmla="*/ 10690 h 10690"/>
              <a:gd name="connsiteX1" fmla="*/ 10000 w 10000"/>
              <a:gd name="connsiteY1" fmla="*/ 10690 h 10690"/>
              <a:gd name="connsiteX2" fmla="*/ 8011 w 10000"/>
              <a:gd name="connsiteY2" fmla="*/ 0 h 10690"/>
              <a:gd name="connsiteX3" fmla="*/ 1972 w 10000"/>
              <a:gd name="connsiteY3" fmla="*/ 45 h 10690"/>
              <a:gd name="connsiteX4" fmla="*/ 0 w 10000"/>
              <a:gd name="connsiteY4" fmla="*/ 10690 h 10690"/>
              <a:gd name="connsiteX0" fmla="*/ 0 w 10000"/>
              <a:gd name="connsiteY0" fmla="*/ 10801 h 10801"/>
              <a:gd name="connsiteX1" fmla="*/ 10000 w 10000"/>
              <a:gd name="connsiteY1" fmla="*/ 10801 h 10801"/>
              <a:gd name="connsiteX2" fmla="*/ 8007 w 10000"/>
              <a:gd name="connsiteY2" fmla="*/ 0 h 10801"/>
              <a:gd name="connsiteX3" fmla="*/ 1972 w 10000"/>
              <a:gd name="connsiteY3" fmla="*/ 156 h 10801"/>
              <a:gd name="connsiteX4" fmla="*/ 0 w 10000"/>
              <a:gd name="connsiteY4" fmla="*/ 10801 h 10801"/>
              <a:gd name="connsiteX0" fmla="*/ 0 w 10000"/>
              <a:gd name="connsiteY0" fmla="*/ 10645 h 10645"/>
              <a:gd name="connsiteX1" fmla="*/ 10000 w 10000"/>
              <a:gd name="connsiteY1" fmla="*/ 10645 h 10645"/>
              <a:gd name="connsiteX2" fmla="*/ 8014 w 10000"/>
              <a:gd name="connsiteY2" fmla="*/ 98 h 10645"/>
              <a:gd name="connsiteX3" fmla="*/ 1972 w 10000"/>
              <a:gd name="connsiteY3" fmla="*/ 0 h 10645"/>
              <a:gd name="connsiteX4" fmla="*/ 0 w 10000"/>
              <a:gd name="connsiteY4" fmla="*/ 10645 h 10645"/>
              <a:gd name="connsiteX0" fmla="*/ 0 w 10000"/>
              <a:gd name="connsiteY0" fmla="*/ 10653 h 10653"/>
              <a:gd name="connsiteX1" fmla="*/ 10000 w 10000"/>
              <a:gd name="connsiteY1" fmla="*/ 10653 h 10653"/>
              <a:gd name="connsiteX2" fmla="*/ 8014 w 10000"/>
              <a:gd name="connsiteY2" fmla="*/ 0 h 10653"/>
              <a:gd name="connsiteX3" fmla="*/ 1972 w 10000"/>
              <a:gd name="connsiteY3" fmla="*/ 8 h 10653"/>
              <a:gd name="connsiteX4" fmla="*/ 0 w 10000"/>
              <a:gd name="connsiteY4" fmla="*/ 10653 h 10653"/>
              <a:gd name="connsiteX0" fmla="*/ 0 w 10000"/>
              <a:gd name="connsiteY0" fmla="*/ 10653 h 10653"/>
              <a:gd name="connsiteX1" fmla="*/ 10000 w 10000"/>
              <a:gd name="connsiteY1" fmla="*/ 10653 h 10653"/>
              <a:gd name="connsiteX2" fmla="*/ 8034 w 10000"/>
              <a:gd name="connsiteY2" fmla="*/ 0 h 10653"/>
              <a:gd name="connsiteX3" fmla="*/ 1972 w 10000"/>
              <a:gd name="connsiteY3" fmla="*/ 8 h 10653"/>
              <a:gd name="connsiteX4" fmla="*/ 0 w 10000"/>
              <a:gd name="connsiteY4" fmla="*/ 10653 h 10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653">
                <a:moveTo>
                  <a:pt x="0" y="10653"/>
                </a:moveTo>
                <a:lnTo>
                  <a:pt x="10000" y="10653"/>
                </a:lnTo>
                <a:lnTo>
                  <a:pt x="8034" y="0"/>
                </a:lnTo>
                <a:lnTo>
                  <a:pt x="1972" y="8"/>
                </a:lnTo>
                <a:lnTo>
                  <a:pt x="0" y="10653"/>
                </a:lnTo>
                <a:close/>
              </a:path>
            </a:pathLst>
          </a:custGeom>
          <a:solidFill>
            <a:schemeClr val="accent1">
              <a:lumMod val="20000"/>
              <a:lumOff val="8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ysClr val="windowText" lastClr="000000"/>
                </a:solidFill>
              </a:rPr>
              <a:t>D</a:t>
            </a:r>
            <a:r>
              <a:rPr lang="en-GB" dirty="0">
                <a:solidFill>
                  <a:sysClr val="windowText" lastClr="000000"/>
                </a:solidFill>
              </a:rPr>
              <a:t>iscussion</a:t>
            </a:r>
          </a:p>
        </p:txBody>
      </p:sp>
      <p:sp>
        <p:nvSpPr>
          <p:cNvPr id="11" name="Rectangle 10">
            <a:extLst>
              <a:ext uri="{FF2B5EF4-FFF2-40B4-BE49-F238E27FC236}">
                <a16:creationId xmlns:a16="http://schemas.microsoft.com/office/drawing/2014/main" id="{A82E9241-6CFF-F047-AB40-B5953F7D73E1}"/>
              </a:ext>
            </a:extLst>
          </p:cNvPr>
          <p:cNvSpPr/>
          <p:nvPr/>
        </p:nvSpPr>
        <p:spPr>
          <a:xfrm>
            <a:off x="4755419" y="5507998"/>
            <a:ext cx="5147435" cy="621604"/>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Conclusion</a:t>
            </a:r>
          </a:p>
        </p:txBody>
      </p:sp>
      <p:cxnSp>
        <p:nvCxnSpPr>
          <p:cNvPr id="12" name="Straight Connector 11">
            <a:extLst>
              <a:ext uri="{FF2B5EF4-FFF2-40B4-BE49-F238E27FC236}">
                <a16:creationId xmlns:a16="http://schemas.microsoft.com/office/drawing/2014/main" id="{2B8B74E1-7A7D-2558-1D8F-9092C63BA9E0}"/>
              </a:ext>
            </a:extLst>
          </p:cNvPr>
          <p:cNvCxnSpPr>
            <a:cxnSpLocks/>
          </p:cNvCxnSpPr>
          <p:nvPr/>
        </p:nvCxnSpPr>
        <p:spPr>
          <a:xfrm>
            <a:off x="5095190" y="1871221"/>
            <a:ext cx="4482443"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35C61A8-61EA-914E-4F17-ADFFE28FB4F2}"/>
              </a:ext>
            </a:extLst>
          </p:cNvPr>
          <p:cNvCxnSpPr>
            <a:cxnSpLocks/>
          </p:cNvCxnSpPr>
          <p:nvPr/>
        </p:nvCxnSpPr>
        <p:spPr>
          <a:xfrm>
            <a:off x="5467546" y="2309567"/>
            <a:ext cx="3723588"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D8C86C8-266B-3AAE-728F-D450A983D46F}"/>
              </a:ext>
            </a:extLst>
          </p:cNvPr>
          <p:cNvCxnSpPr>
            <a:cxnSpLocks/>
          </p:cNvCxnSpPr>
          <p:nvPr/>
        </p:nvCxnSpPr>
        <p:spPr>
          <a:xfrm>
            <a:off x="5095190" y="5022853"/>
            <a:ext cx="4482443"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E9F448B-098D-1843-DF5F-831D0402870F}"/>
              </a:ext>
            </a:extLst>
          </p:cNvPr>
          <p:cNvCxnSpPr>
            <a:cxnSpLocks/>
          </p:cNvCxnSpPr>
          <p:nvPr/>
        </p:nvCxnSpPr>
        <p:spPr>
          <a:xfrm>
            <a:off x="5467546" y="4549847"/>
            <a:ext cx="3723588"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36337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p:txBody>
          <a:bodyPr/>
          <a:lstStyle/>
          <a:p>
            <a:r>
              <a:rPr lang="en-GB" dirty="0"/>
              <a:t>Front matter</a:t>
            </a:r>
          </a:p>
        </p:txBody>
      </p:sp>
      <p:sp>
        <p:nvSpPr>
          <p:cNvPr id="3" name="Content Placeholder 2">
            <a:extLst>
              <a:ext uri="{FF2B5EF4-FFF2-40B4-BE49-F238E27FC236}">
                <a16:creationId xmlns:a16="http://schemas.microsoft.com/office/drawing/2014/main" id="{47FDB2E2-E9F7-16C1-9D3F-7A7E33D840D1}"/>
              </a:ext>
            </a:extLst>
          </p:cNvPr>
          <p:cNvSpPr>
            <a:spLocks noGrp="1"/>
          </p:cNvSpPr>
          <p:nvPr>
            <p:ph idx="1"/>
          </p:nvPr>
        </p:nvSpPr>
        <p:spPr/>
        <p:txBody>
          <a:bodyPr>
            <a:normAutofit lnSpcReduction="10000"/>
          </a:bodyPr>
          <a:lstStyle/>
          <a:p>
            <a:r>
              <a:rPr lang="en-US" dirty="0"/>
              <a:t>Title page</a:t>
            </a:r>
          </a:p>
          <a:p>
            <a:r>
              <a:rPr lang="en-US" dirty="0"/>
              <a:t>Abstract</a:t>
            </a:r>
          </a:p>
          <a:p>
            <a:r>
              <a:rPr lang="en-US" dirty="0"/>
              <a:t>Declaration that the work has not already been accepted in substance for any degree, is not being submitted in candidature for any degree, is entirely the result of your own work, and that due reference and acknowledgment has been made where relevant to the work of others.</a:t>
            </a:r>
          </a:p>
          <a:p>
            <a:r>
              <a:rPr lang="en-US" dirty="0"/>
              <a:t>Acknowledgment (optional)</a:t>
            </a:r>
          </a:p>
          <a:p>
            <a:r>
              <a:rPr lang="en-US" dirty="0"/>
              <a:t>Dedication (optional)</a:t>
            </a:r>
          </a:p>
          <a:p>
            <a:r>
              <a:rPr lang="en-US" dirty="0"/>
              <a:t>Table of contents</a:t>
            </a:r>
          </a:p>
          <a:p>
            <a:r>
              <a:rPr lang="en-US" dirty="0"/>
              <a:t>List of Tables</a:t>
            </a:r>
          </a:p>
          <a:p>
            <a:r>
              <a:rPr lang="en-US" dirty="0"/>
              <a:t>List of Figures</a:t>
            </a:r>
          </a:p>
          <a:p>
            <a:r>
              <a:rPr lang="en-US" dirty="0"/>
              <a:t>List of Appendices</a:t>
            </a:r>
          </a:p>
          <a:p>
            <a:r>
              <a:rPr lang="en-US" dirty="0"/>
              <a:t>Nomenclature/List of Abbreviations</a:t>
            </a:r>
          </a:p>
        </p:txBody>
      </p:sp>
    </p:spTree>
    <p:extLst>
      <p:ext uri="{BB962C8B-B14F-4D97-AF65-F5344CB8AC3E}">
        <p14:creationId xmlns:p14="http://schemas.microsoft.com/office/powerpoint/2010/main" val="1497926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69373E92-F88D-4F0A-94DF-393703E7D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629DAA0-ADF6-43FD-9C99-483F722B5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81ACA74-ED9E-ED14-EBFA-47BB7E50FCB3}"/>
              </a:ext>
            </a:extLst>
          </p:cNvPr>
          <p:cNvSpPr>
            <a:spLocks noGrp="1"/>
          </p:cNvSpPr>
          <p:nvPr>
            <p:ph type="title"/>
          </p:nvPr>
        </p:nvSpPr>
        <p:spPr>
          <a:xfrm>
            <a:off x="1069848" y="1298448"/>
            <a:ext cx="4705801" cy="4062446"/>
          </a:xfrm>
        </p:spPr>
        <p:txBody>
          <a:bodyPr vert="horz" lIns="91440" tIns="45720" rIns="91440" bIns="45720" rtlCol="0" anchor="b">
            <a:normAutofit/>
          </a:bodyPr>
          <a:lstStyle/>
          <a:p>
            <a:r>
              <a:rPr lang="en-US" sz="5500" spc="-100" dirty="0"/>
              <a:t>What are your initial thoughts on writing a research thesis?</a:t>
            </a:r>
          </a:p>
        </p:txBody>
      </p:sp>
      <p:pic>
        <p:nvPicPr>
          <p:cNvPr id="5" name="Content Placeholder 4" descr="Question Mark with solid fill">
            <a:extLst>
              <a:ext uri="{FF2B5EF4-FFF2-40B4-BE49-F238E27FC236}">
                <a16:creationId xmlns:a16="http://schemas.microsoft.com/office/drawing/2014/main" id="{4BED83F0-DF10-9148-34DD-33EEA82D8C2D}"/>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F32C8C35-BF44-4CFB-9754-81F07C981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2130808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p:txBody>
          <a:bodyPr/>
          <a:lstStyle/>
          <a:p>
            <a:r>
              <a:rPr lang="en-GB" dirty="0"/>
              <a:t>Sample “Introduction” layout</a:t>
            </a:r>
          </a:p>
        </p:txBody>
      </p:sp>
      <p:sp>
        <p:nvSpPr>
          <p:cNvPr id="3" name="Content Placeholder 2">
            <a:extLst>
              <a:ext uri="{FF2B5EF4-FFF2-40B4-BE49-F238E27FC236}">
                <a16:creationId xmlns:a16="http://schemas.microsoft.com/office/drawing/2014/main" id="{47FDB2E2-E9F7-16C1-9D3F-7A7E33D840D1}"/>
              </a:ext>
            </a:extLst>
          </p:cNvPr>
          <p:cNvSpPr>
            <a:spLocks noGrp="1"/>
          </p:cNvSpPr>
          <p:nvPr>
            <p:ph idx="1"/>
          </p:nvPr>
        </p:nvSpPr>
        <p:spPr/>
        <p:txBody>
          <a:bodyPr>
            <a:normAutofit/>
          </a:bodyPr>
          <a:lstStyle/>
          <a:p>
            <a:pPr marL="0" indent="0">
              <a:buNone/>
            </a:pPr>
            <a:r>
              <a:rPr lang="en-GB" dirty="0"/>
              <a:t>Chapter 1: Introduction</a:t>
            </a:r>
          </a:p>
          <a:p>
            <a:pPr marL="0" indent="0">
              <a:buNone/>
            </a:pPr>
            <a:r>
              <a:rPr lang="en-GB" dirty="0"/>
              <a:t>	1.1. Context</a:t>
            </a:r>
          </a:p>
          <a:p>
            <a:pPr marL="0" indent="0">
              <a:buNone/>
            </a:pPr>
            <a:r>
              <a:rPr lang="en-GB" dirty="0"/>
              <a:t>	1.2. Research aim</a:t>
            </a:r>
          </a:p>
          <a:p>
            <a:pPr marL="0" indent="0">
              <a:buNone/>
            </a:pPr>
            <a:r>
              <a:rPr lang="en-GB" dirty="0"/>
              <a:t>	1.3. Research questions and hypotheses</a:t>
            </a:r>
          </a:p>
          <a:p>
            <a:pPr marL="0" indent="0">
              <a:buNone/>
            </a:pPr>
            <a:r>
              <a:rPr lang="en-GB" dirty="0"/>
              <a:t>	1.4. Research objectives</a:t>
            </a:r>
          </a:p>
          <a:p>
            <a:pPr marL="0" indent="0">
              <a:buNone/>
            </a:pPr>
            <a:r>
              <a:rPr lang="en-GB" dirty="0"/>
              <a:t>	1.5. Thesis structure</a:t>
            </a:r>
          </a:p>
        </p:txBody>
      </p:sp>
    </p:spTree>
    <p:extLst>
      <p:ext uri="{BB962C8B-B14F-4D97-AF65-F5344CB8AC3E}">
        <p14:creationId xmlns:p14="http://schemas.microsoft.com/office/powerpoint/2010/main" val="11894844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p:txBody>
          <a:bodyPr/>
          <a:lstStyle/>
          <a:p>
            <a:r>
              <a:rPr lang="en-GB" dirty="0"/>
              <a:t>Sample “Literature review” layouts</a:t>
            </a:r>
          </a:p>
        </p:txBody>
      </p:sp>
      <p:sp>
        <p:nvSpPr>
          <p:cNvPr id="3" name="Content Placeholder 2">
            <a:extLst>
              <a:ext uri="{FF2B5EF4-FFF2-40B4-BE49-F238E27FC236}">
                <a16:creationId xmlns:a16="http://schemas.microsoft.com/office/drawing/2014/main" id="{47FDB2E2-E9F7-16C1-9D3F-7A7E33D840D1}"/>
              </a:ext>
            </a:extLst>
          </p:cNvPr>
          <p:cNvSpPr>
            <a:spLocks noGrp="1"/>
          </p:cNvSpPr>
          <p:nvPr>
            <p:ph idx="1"/>
          </p:nvPr>
        </p:nvSpPr>
        <p:spPr>
          <a:xfrm>
            <a:off x="3869268" y="430079"/>
            <a:ext cx="7315200" cy="930825"/>
          </a:xfrm>
        </p:spPr>
        <p:txBody>
          <a:bodyPr>
            <a:normAutofit/>
          </a:bodyPr>
          <a:lstStyle/>
          <a:p>
            <a:pPr marL="0" indent="0">
              <a:buNone/>
            </a:pPr>
            <a:r>
              <a:rPr lang="en-GB" dirty="0"/>
              <a:t>Chapter 2: Literature review</a:t>
            </a:r>
          </a:p>
          <a:p>
            <a:pPr marL="0" indent="0">
              <a:buNone/>
            </a:pPr>
            <a:r>
              <a:rPr lang="en-GB" dirty="0"/>
              <a:t>	2.1. Literature review structure</a:t>
            </a:r>
          </a:p>
        </p:txBody>
      </p:sp>
      <p:sp>
        <p:nvSpPr>
          <p:cNvPr id="5" name="TextBox 4">
            <a:extLst>
              <a:ext uri="{FF2B5EF4-FFF2-40B4-BE49-F238E27FC236}">
                <a16:creationId xmlns:a16="http://schemas.microsoft.com/office/drawing/2014/main" id="{8CE7DBCD-8A64-2829-ABB9-3BCB52E7CF25}"/>
              </a:ext>
            </a:extLst>
          </p:cNvPr>
          <p:cNvSpPr txBox="1"/>
          <p:nvPr/>
        </p:nvSpPr>
        <p:spPr>
          <a:xfrm>
            <a:off x="3629637" y="1470349"/>
            <a:ext cx="2466363" cy="2192908"/>
          </a:xfrm>
          <a:prstGeom prst="rect">
            <a:avLst/>
          </a:prstGeom>
          <a:noFill/>
        </p:spPr>
        <p:txBody>
          <a:bodyPr wrap="square" rtlCol="0">
            <a:spAutoFit/>
          </a:bodyPr>
          <a:lstStyle/>
          <a:p>
            <a:pPr marL="0" indent="0">
              <a:buNone/>
            </a:pPr>
            <a:r>
              <a:rPr lang="en-GB" sz="1050" dirty="0"/>
              <a:t>2.2. Review of empirical observations</a:t>
            </a:r>
          </a:p>
          <a:p>
            <a:pPr marL="0" indent="0">
              <a:buNone/>
            </a:pPr>
            <a:r>
              <a:rPr lang="en-GB" sz="1050" dirty="0"/>
              <a:t>	2.2.1. Sub-section 1 </a:t>
            </a:r>
          </a:p>
          <a:p>
            <a:pPr marL="0" indent="0">
              <a:buNone/>
            </a:pPr>
            <a:r>
              <a:rPr lang="en-GB" sz="1050" dirty="0"/>
              <a:t>	2.2.2. Sub-section 2</a:t>
            </a:r>
          </a:p>
          <a:p>
            <a:pPr marL="0" indent="0">
              <a:buNone/>
            </a:pPr>
            <a:r>
              <a:rPr lang="en-GB" sz="1050" dirty="0"/>
              <a:t>2.3. Review of analytical methods</a:t>
            </a:r>
          </a:p>
          <a:p>
            <a:pPr marL="0" indent="0">
              <a:buNone/>
            </a:pPr>
            <a:r>
              <a:rPr lang="en-GB" sz="1050" dirty="0"/>
              <a:t>	2.3.1. Sub-section 1</a:t>
            </a:r>
          </a:p>
          <a:p>
            <a:pPr marL="0" indent="0">
              <a:buNone/>
            </a:pPr>
            <a:r>
              <a:rPr lang="en-GB" sz="1050" dirty="0"/>
              <a:t>	2.3.2. Sub-section 2</a:t>
            </a:r>
          </a:p>
          <a:p>
            <a:pPr marL="0" indent="0">
              <a:buNone/>
            </a:pPr>
            <a:r>
              <a:rPr lang="en-GB" sz="1050" dirty="0"/>
              <a:t>2.4. Review of specific theories</a:t>
            </a:r>
          </a:p>
          <a:p>
            <a:pPr marL="0" indent="0">
              <a:buNone/>
            </a:pPr>
            <a:r>
              <a:rPr lang="en-GB" sz="1050" dirty="0"/>
              <a:t>	2.4.1. Sub-section 1</a:t>
            </a:r>
          </a:p>
          <a:p>
            <a:pPr marL="0" indent="0">
              <a:buNone/>
            </a:pPr>
            <a:r>
              <a:rPr lang="en-GB" sz="1050" dirty="0"/>
              <a:t>	2.4.2. Sub-section 2</a:t>
            </a:r>
          </a:p>
          <a:p>
            <a:pPr marL="0" indent="0">
              <a:buNone/>
            </a:pPr>
            <a:r>
              <a:rPr lang="en-GB" sz="1050" dirty="0"/>
              <a:t>2.5. Review of core assumptions</a:t>
            </a:r>
          </a:p>
          <a:p>
            <a:pPr marL="0" indent="0">
              <a:buNone/>
            </a:pPr>
            <a:r>
              <a:rPr lang="en-GB" sz="1050" dirty="0"/>
              <a:t>	2.5.1. Sub-section 1</a:t>
            </a:r>
          </a:p>
          <a:p>
            <a:pPr marL="0" indent="0">
              <a:buNone/>
            </a:pPr>
            <a:r>
              <a:rPr lang="en-GB" sz="1050" dirty="0"/>
              <a:t>	2.5.2. Sub-section 2</a:t>
            </a:r>
          </a:p>
          <a:p>
            <a:pPr marL="0" indent="0">
              <a:buNone/>
            </a:pPr>
            <a:r>
              <a:rPr lang="en-GB" sz="1050" dirty="0"/>
              <a:t>2.6. Summary of reviewed works</a:t>
            </a:r>
          </a:p>
        </p:txBody>
      </p:sp>
      <p:sp>
        <p:nvSpPr>
          <p:cNvPr id="6" name="TextBox 5">
            <a:extLst>
              <a:ext uri="{FF2B5EF4-FFF2-40B4-BE49-F238E27FC236}">
                <a16:creationId xmlns:a16="http://schemas.microsoft.com/office/drawing/2014/main" id="{92CC865A-331B-0831-3291-76F1206E90F8}"/>
              </a:ext>
            </a:extLst>
          </p:cNvPr>
          <p:cNvSpPr txBox="1"/>
          <p:nvPr/>
        </p:nvSpPr>
        <p:spPr>
          <a:xfrm>
            <a:off x="7466621" y="1472579"/>
            <a:ext cx="3028426" cy="2192908"/>
          </a:xfrm>
          <a:prstGeom prst="rect">
            <a:avLst/>
          </a:prstGeom>
          <a:noFill/>
        </p:spPr>
        <p:txBody>
          <a:bodyPr wrap="square" rtlCol="0">
            <a:spAutoFit/>
          </a:bodyPr>
          <a:lstStyle/>
          <a:p>
            <a:pPr marL="0" indent="0">
              <a:buNone/>
            </a:pPr>
            <a:r>
              <a:rPr lang="en-GB" sz="1050" dirty="0"/>
              <a:t>2.2. Review of broadest topic within area</a:t>
            </a:r>
          </a:p>
          <a:p>
            <a:pPr marL="0" indent="0">
              <a:buNone/>
            </a:pPr>
            <a:r>
              <a:rPr lang="en-GB" sz="1050" dirty="0"/>
              <a:t>	2.2.1. Sub-section 1 </a:t>
            </a:r>
          </a:p>
          <a:p>
            <a:pPr marL="0" indent="0">
              <a:buNone/>
            </a:pPr>
            <a:r>
              <a:rPr lang="en-GB" sz="1050" dirty="0"/>
              <a:t>	2.2.2. Sub-section 2</a:t>
            </a:r>
          </a:p>
          <a:p>
            <a:pPr marL="0" indent="0">
              <a:buNone/>
            </a:pPr>
            <a:r>
              <a:rPr lang="en-GB" sz="1050" dirty="0"/>
              <a:t>2.3. Review of next broadest topic within area</a:t>
            </a:r>
          </a:p>
          <a:p>
            <a:pPr marL="0" indent="0">
              <a:buNone/>
            </a:pPr>
            <a:r>
              <a:rPr lang="en-GB" sz="1050" dirty="0"/>
              <a:t>	2.3.1. Sub-section 1</a:t>
            </a:r>
          </a:p>
          <a:p>
            <a:pPr marL="0" indent="0">
              <a:buNone/>
            </a:pPr>
            <a:r>
              <a:rPr lang="en-GB" sz="1050" dirty="0"/>
              <a:t>	2.3.2. Sub-section 2</a:t>
            </a:r>
          </a:p>
          <a:p>
            <a:pPr marL="0" indent="0">
              <a:buNone/>
            </a:pPr>
            <a:r>
              <a:rPr lang="en-GB" sz="1050" dirty="0"/>
              <a:t>2.4. Review of next broadest topic within area</a:t>
            </a:r>
          </a:p>
          <a:p>
            <a:pPr marL="0" indent="0">
              <a:buNone/>
            </a:pPr>
            <a:r>
              <a:rPr lang="en-GB" sz="1050" dirty="0"/>
              <a:t>	2.4.1. Sub-section 1</a:t>
            </a:r>
          </a:p>
          <a:p>
            <a:pPr marL="0" indent="0">
              <a:buNone/>
            </a:pPr>
            <a:r>
              <a:rPr lang="en-GB" sz="1050" dirty="0"/>
              <a:t>	2.4.2. Sub-section 2</a:t>
            </a:r>
          </a:p>
          <a:p>
            <a:pPr marL="0" indent="0">
              <a:buNone/>
            </a:pPr>
            <a:r>
              <a:rPr lang="en-GB" sz="1050" dirty="0"/>
              <a:t>2.5. Review of narrowest topic within area</a:t>
            </a:r>
          </a:p>
          <a:p>
            <a:pPr marL="0" indent="0">
              <a:buNone/>
            </a:pPr>
            <a:r>
              <a:rPr lang="en-GB" sz="1050" dirty="0"/>
              <a:t>	2.5.1. Sub-section 1</a:t>
            </a:r>
          </a:p>
          <a:p>
            <a:pPr marL="0" indent="0">
              <a:buNone/>
            </a:pPr>
            <a:r>
              <a:rPr lang="en-GB" sz="1050" dirty="0"/>
              <a:t>	2.5.2. Sub-section 2</a:t>
            </a:r>
          </a:p>
          <a:p>
            <a:pPr marL="0" indent="0">
              <a:buNone/>
            </a:pPr>
            <a:r>
              <a:rPr lang="en-GB" sz="1050" dirty="0"/>
              <a:t>2.6. Summary of reviewed works</a:t>
            </a:r>
          </a:p>
        </p:txBody>
      </p:sp>
      <p:sp>
        <p:nvSpPr>
          <p:cNvPr id="7" name="TextBox 6">
            <a:extLst>
              <a:ext uri="{FF2B5EF4-FFF2-40B4-BE49-F238E27FC236}">
                <a16:creationId xmlns:a16="http://schemas.microsoft.com/office/drawing/2014/main" id="{B56A67A1-9220-A638-5CA4-6877C7D2A56A}"/>
              </a:ext>
            </a:extLst>
          </p:cNvPr>
          <p:cNvSpPr txBox="1"/>
          <p:nvPr/>
        </p:nvSpPr>
        <p:spPr>
          <a:xfrm>
            <a:off x="8227927" y="4115109"/>
            <a:ext cx="3582099" cy="2192908"/>
          </a:xfrm>
          <a:prstGeom prst="rect">
            <a:avLst/>
          </a:prstGeom>
          <a:noFill/>
        </p:spPr>
        <p:txBody>
          <a:bodyPr wrap="square" rtlCol="0">
            <a:spAutoFit/>
          </a:bodyPr>
          <a:lstStyle/>
          <a:p>
            <a:pPr marL="0" indent="0">
              <a:buNone/>
            </a:pPr>
            <a:r>
              <a:rPr lang="en-GB" sz="1050" dirty="0"/>
              <a:t>2.2. Review of area 1</a:t>
            </a:r>
          </a:p>
          <a:p>
            <a:pPr marL="0" indent="0">
              <a:buNone/>
            </a:pPr>
            <a:r>
              <a:rPr lang="en-GB" sz="1050" dirty="0"/>
              <a:t>	2.2.1. Sub-section 1 </a:t>
            </a:r>
          </a:p>
          <a:p>
            <a:pPr marL="0" indent="0">
              <a:buNone/>
            </a:pPr>
            <a:r>
              <a:rPr lang="en-GB" sz="1050" dirty="0"/>
              <a:t>	2.2.2. Sub-section 2</a:t>
            </a:r>
          </a:p>
          <a:p>
            <a:pPr marL="0" indent="0">
              <a:buNone/>
            </a:pPr>
            <a:r>
              <a:rPr lang="en-GB" sz="1050" dirty="0"/>
              <a:t>2.3. Review of area 2</a:t>
            </a:r>
          </a:p>
          <a:p>
            <a:pPr marL="0" indent="0">
              <a:buNone/>
            </a:pPr>
            <a:r>
              <a:rPr lang="en-GB" sz="1050" dirty="0"/>
              <a:t>	2.3.1. Sub-section 1</a:t>
            </a:r>
          </a:p>
          <a:p>
            <a:pPr marL="0" indent="0">
              <a:buNone/>
            </a:pPr>
            <a:r>
              <a:rPr lang="en-GB" sz="1050" dirty="0"/>
              <a:t>	2.3.2. Sub-section 2</a:t>
            </a:r>
          </a:p>
          <a:p>
            <a:pPr marL="0" indent="0">
              <a:buNone/>
            </a:pPr>
            <a:r>
              <a:rPr lang="en-GB" sz="1050" dirty="0"/>
              <a:t>2.4. Review of area 3</a:t>
            </a:r>
          </a:p>
          <a:p>
            <a:pPr marL="0" indent="0">
              <a:buNone/>
            </a:pPr>
            <a:r>
              <a:rPr lang="en-GB" sz="1050" dirty="0"/>
              <a:t>	2.4.1. Sub-section 1</a:t>
            </a:r>
          </a:p>
          <a:p>
            <a:pPr marL="0" indent="0">
              <a:buNone/>
            </a:pPr>
            <a:r>
              <a:rPr lang="en-GB" sz="1050" dirty="0"/>
              <a:t>	2.4.2. Sub-section 2</a:t>
            </a:r>
          </a:p>
          <a:p>
            <a:pPr marL="0" indent="0">
              <a:buNone/>
            </a:pPr>
            <a:r>
              <a:rPr lang="en-GB" sz="1050" dirty="0"/>
              <a:t>2.5. Review of area 4</a:t>
            </a:r>
          </a:p>
          <a:p>
            <a:pPr marL="0" indent="0">
              <a:buNone/>
            </a:pPr>
            <a:r>
              <a:rPr lang="en-GB" sz="1050" dirty="0"/>
              <a:t>	2.5.1. Sub-section 1</a:t>
            </a:r>
          </a:p>
          <a:p>
            <a:pPr marL="0" indent="0">
              <a:buNone/>
            </a:pPr>
            <a:r>
              <a:rPr lang="en-GB" sz="1050" dirty="0"/>
              <a:t>	2.5.2. Sub-section 2</a:t>
            </a:r>
          </a:p>
          <a:p>
            <a:pPr marL="0" indent="0">
              <a:buNone/>
            </a:pPr>
            <a:r>
              <a:rPr lang="en-GB" sz="1050" dirty="0"/>
              <a:t>2.6. Summary of reviewed works with synthesis of areas</a:t>
            </a:r>
          </a:p>
        </p:txBody>
      </p:sp>
      <p:pic>
        <p:nvPicPr>
          <p:cNvPr id="8" name="Picture 7">
            <a:extLst>
              <a:ext uri="{FF2B5EF4-FFF2-40B4-BE49-F238E27FC236}">
                <a16:creationId xmlns:a16="http://schemas.microsoft.com/office/drawing/2014/main" id="{F97FA1E2-8E07-8F68-8CEA-BD17118A4129}"/>
              </a:ext>
            </a:extLst>
          </p:cNvPr>
          <p:cNvPicPr>
            <a:picLocks noChangeAspect="1"/>
          </p:cNvPicPr>
          <p:nvPr/>
        </p:nvPicPr>
        <p:blipFill rotWithShape="1">
          <a:blip r:embed="rId2"/>
          <a:srcRect r="39205" b="50988"/>
          <a:stretch/>
        </p:blipFill>
        <p:spPr>
          <a:xfrm>
            <a:off x="10216995" y="1416850"/>
            <a:ext cx="1367407" cy="947973"/>
          </a:xfrm>
          <a:prstGeom prst="rect">
            <a:avLst/>
          </a:prstGeom>
          <a:ln>
            <a:noFill/>
          </a:ln>
        </p:spPr>
      </p:pic>
      <p:pic>
        <p:nvPicPr>
          <p:cNvPr id="9" name="Picture 8">
            <a:extLst>
              <a:ext uri="{FF2B5EF4-FFF2-40B4-BE49-F238E27FC236}">
                <a16:creationId xmlns:a16="http://schemas.microsoft.com/office/drawing/2014/main" id="{37A920BF-0082-22D4-015F-A80E72755919}"/>
              </a:ext>
            </a:extLst>
          </p:cNvPr>
          <p:cNvPicPr>
            <a:picLocks noChangeAspect="1"/>
          </p:cNvPicPr>
          <p:nvPr/>
        </p:nvPicPr>
        <p:blipFill rotWithShape="1">
          <a:blip r:embed="rId2"/>
          <a:srcRect l="61725" t="53920"/>
          <a:stretch/>
        </p:blipFill>
        <p:spPr>
          <a:xfrm>
            <a:off x="5933443" y="1470349"/>
            <a:ext cx="911385" cy="943555"/>
          </a:xfrm>
          <a:prstGeom prst="rect">
            <a:avLst/>
          </a:prstGeom>
          <a:ln>
            <a:noFill/>
          </a:ln>
        </p:spPr>
      </p:pic>
      <p:pic>
        <p:nvPicPr>
          <p:cNvPr id="10" name="Picture 9">
            <a:extLst>
              <a:ext uri="{FF2B5EF4-FFF2-40B4-BE49-F238E27FC236}">
                <a16:creationId xmlns:a16="http://schemas.microsoft.com/office/drawing/2014/main" id="{09C34365-19DF-6693-BA65-FFBC2A8F5711}"/>
              </a:ext>
            </a:extLst>
          </p:cNvPr>
          <p:cNvPicPr>
            <a:picLocks noChangeAspect="1"/>
          </p:cNvPicPr>
          <p:nvPr/>
        </p:nvPicPr>
        <p:blipFill rotWithShape="1">
          <a:blip r:embed="rId2"/>
          <a:srcRect l="60681" b="49791"/>
          <a:stretch/>
        </p:blipFill>
        <p:spPr>
          <a:xfrm>
            <a:off x="10339570" y="4115109"/>
            <a:ext cx="855230" cy="939148"/>
          </a:xfrm>
          <a:prstGeom prst="rect">
            <a:avLst/>
          </a:prstGeom>
          <a:ln>
            <a:noFill/>
          </a:ln>
        </p:spPr>
      </p:pic>
      <p:sp>
        <p:nvSpPr>
          <p:cNvPr id="11" name="TextBox 10">
            <a:extLst>
              <a:ext uri="{FF2B5EF4-FFF2-40B4-BE49-F238E27FC236}">
                <a16:creationId xmlns:a16="http://schemas.microsoft.com/office/drawing/2014/main" id="{7F27AE1F-1E5B-1776-F91D-DE101A6D5354}"/>
              </a:ext>
            </a:extLst>
          </p:cNvPr>
          <p:cNvSpPr txBox="1"/>
          <p:nvPr/>
        </p:nvSpPr>
        <p:spPr>
          <a:xfrm>
            <a:off x="3670678" y="4115109"/>
            <a:ext cx="3028427" cy="2677656"/>
          </a:xfrm>
          <a:prstGeom prst="rect">
            <a:avLst/>
          </a:prstGeom>
          <a:noFill/>
        </p:spPr>
        <p:txBody>
          <a:bodyPr wrap="square" rtlCol="0">
            <a:spAutoFit/>
          </a:bodyPr>
          <a:lstStyle/>
          <a:p>
            <a:pPr marL="0" indent="0">
              <a:buNone/>
            </a:pPr>
            <a:r>
              <a:rPr lang="en-GB" sz="1050" dirty="0"/>
              <a:t>2.2. Review of area 1</a:t>
            </a:r>
          </a:p>
          <a:p>
            <a:pPr marL="0" indent="0">
              <a:buNone/>
            </a:pPr>
            <a:r>
              <a:rPr lang="en-GB" sz="1050" dirty="0"/>
              <a:t>	2.2.1. Sub-section 1 </a:t>
            </a:r>
          </a:p>
          <a:p>
            <a:pPr marL="0" indent="0">
              <a:buNone/>
            </a:pPr>
            <a:r>
              <a:rPr lang="en-GB" sz="1050" dirty="0"/>
              <a:t>	2.2.2. Sub-section 2</a:t>
            </a:r>
          </a:p>
          <a:p>
            <a:pPr marL="0" indent="0">
              <a:buNone/>
            </a:pPr>
            <a:r>
              <a:rPr lang="en-GB" sz="1050" i="1" dirty="0"/>
              <a:t>	</a:t>
            </a:r>
            <a:r>
              <a:rPr lang="en-GB" sz="1050" dirty="0"/>
              <a:t>2.2.3. Sub-section linking to next area</a:t>
            </a:r>
          </a:p>
          <a:p>
            <a:pPr marL="0" indent="0">
              <a:buNone/>
            </a:pPr>
            <a:r>
              <a:rPr lang="en-GB" sz="1050" dirty="0"/>
              <a:t>2.3. Review of area 2</a:t>
            </a:r>
          </a:p>
          <a:p>
            <a:pPr marL="0" indent="0">
              <a:buNone/>
            </a:pPr>
            <a:r>
              <a:rPr lang="en-GB" sz="1050" dirty="0"/>
              <a:t>	2.3.1. Sub-section 1</a:t>
            </a:r>
          </a:p>
          <a:p>
            <a:r>
              <a:rPr lang="en-GB" sz="1050" dirty="0"/>
              <a:t>	2.3.2. Sub-section 2</a:t>
            </a:r>
          </a:p>
          <a:p>
            <a:r>
              <a:rPr lang="en-GB" sz="1050" dirty="0"/>
              <a:t>	2.3.3. Sub-section linking to next area</a:t>
            </a:r>
          </a:p>
          <a:p>
            <a:r>
              <a:rPr lang="en-GB" sz="1050" dirty="0"/>
              <a:t>2.4. Review of area 3</a:t>
            </a:r>
          </a:p>
          <a:p>
            <a:pPr marL="0" indent="0">
              <a:buNone/>
            </a:pPr>
            <a:r>
              <a:rPr lang="en-GB" sz="1050" dirty="0"/>
              <a:t>	2.4.1. Sub-section 1</a:t>
            </a:r>
          </a:p>
          <a:p>
            <a:r>
              <a:rPr lang="en-GB" sz="1050" dirty="0"/>
              <a:t>	2.4.2. Sub-section 2</a:t>
            </a:r>
          </a:p>
          <a:p>
            <a:r>
              <a:rPr lang="en-GB" sz="1050" i="1" dirty="0"/>
              <a:t>	</a:t>
            </a:r>
            <a:r>
              <a:rPr lang="en-GB" sz="1050" dirty="0"/>
              <a:t>2.4.3. Sub-section linking to next area</a:t>
            </a:r>
            <a:endParaRPr lang="en-GB" sz="1050" i="1" dirty="0"/>
          </a:p>
          <a:p>
            <a:pPr marL="0" indent="0">
              <a:buNone/>
            </a:pPr>
            <a:r>
              <a:rPr lang="en-GB" sz="1050" dirty="0"/>
              <a:t>2.5. Review of area 4</a:t>
            </a:r>
          </a:p>
          <a:p>
            <a:pPr marL="0" indent="0">
              <a:buNone/>
            </a:pPr>
            <a:r>
              <a:rPr lang="en-GB" sz="1050" dirty="0"/>
              <a:t>	2.5.1. Sub-section 1</a:t>
            </a:r>
          </a:p>
          <a:p>
            <a:pPr marL="0" indent="0">
              <a:buNone/>
            </a:pPr>
            <a:r>
              <a:rPr lang="en-GB" sz="1050" dirty="0"/>
              <a:t>	2.5.2. Sub-section 2</a:t>
            </a:r>
          </a:p>
          <a:p>
            <a:r>
              <a:rPr lang="en-GB" sz="1050" dirty="0"/>
              <a:t>2.6. Summary of reviewed works</a:t>
            </a:r>
          </a:p>
        </p:txBody>
      </p:sp>
      <p:pic>
        <p:nvPicPr>
          <p:cNvPr id="12" name="Picture 11">
            <a:extLst>
              <a:ext uri="{FF2B5EF4-FFF2-40B4-BE49-F238E27FC236}">
                <a16:creationId xmlns:a16="http://schemas.microsoft.com/office/drawing/2014/main" id="{EADE43A8-36CB-2AA0-4046-F9C7F5B05D30}"/>
              </a:ext>
            </a:extLst>
          </p:cNvPr>
          <p:cNvPicPr>
            <a:picLocks noChangeAspect="1"/>
          </p:cNvPicPr>
          <p:nvPr/>
        </p:nvPicPr>
        <p:blipFill rotWithShape="1">
          <a:blip r:embed="rId2"/>
          <a:srcRect t="49791" r="60681"/>
          <a:stretch/>
        </p:blipFill>
        <p:spPr>
          <a:xfrm>
            <a:off x="6417213" y="4115109"/>
            <a:ext cx="855229" cy="939148"/>
          </a:xfrm>
          <a:prstGeom prst="rect">
            <a:avLst/>
          </a:prstGeom>
          <a:ln>
            <a:noFill/>
          </a:ln>
        </p:spPr>
      </p:pic>
    </p:spTree>
    <p:extLst>
      <p:ext uri="{BB962C8B-B14F-4D97-AF65-F5344CB8AC3E}">
        <p14:creationId xmlns:p14="http://schemas.microsoft.com/office/powerpoint/2010/main" val="1918485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a:xfrm>
            <a:off x="252919" y="1123837"/>
            <a:ext cx="3032148" cy="4601183"/>
          </a:xfrm>
        </p:spPr>
        <p:txBody>
          <a:bodyPr/>
          <a:lstStyle/>
          <a:p>
            <a:r>
              <a:rPr lang="en-GB" dirty="0"/>
              <a:t>Sample “Methodology” layout</a:t>
            </a:r>
          </a:p>
        </p:txBody>
      </p:sp>
      <p:sp>
        <p:nvSpPr>
          <p:cNvPr id="3" name="Content Placeholder 2">
            <a:extLst>
              <a:ext uri="{FF2B5EF4-FFF2-40B4-BE49-F238E27FC236}">
                <a16:creationId xmlns:a16="http://schemas.microsoft.com/office/drawing/2014/main" id="{47FDB2E2-E9F7-16C1-9D3F-7A7E33D840D1}"/>
              </a:ext>
            </a:extLst>
          </p:cNvPr>
          <p:cNvSpPr>
            <a:spLocks noGrp="1"/>
          </p:cNvSpPr>
          <p:nvPr>
            <p:ph idx="1"/>
          </p:nvPr>
        </p:nvSpPr>
        <p:spPr/>
        <p:txBody>
          <a:bodyPr>
            <a:normAutofit/>
          </a:bodyPr>
          <a:lstStyle/>
          <a:p>
            <a:pPr marL="0" indent="0">
              <a:buNone/>
            </a:pPr>
            <a:r>
              <a:rPr lang="en-GB" dirty="0"/>
              <a:t>Chapter 3: Methodology</a:t>
            </a:r>
          </a:p>
          <a:p>
            <a:pPr marL="0" indent="0">
              <a:buNone/>
            </a:pPr>
            <a:r>
              <a:rPr lang="en-GB" dirty="0"/>
              <a:t>	3.1. Participants/Sample/Cases</a:t>
            </a:r>
          </a:p>
          <a:p>
            <a:pPr marL="0" indent="0">
              <a:buNone/>
            </a:pPr>
            <a:r>
              <a:rPr lang="en-GB" dirty="0"/>
              <a:t>	3.2. Design</a:t>
            </a:r>
          </a:p>
          <a:p>
            <a:pPr marL="0" indent="0">
              <a:buNone/>
            </a:pPr>
            <a:r>
              <a:rPr lang="en-GB" dirty="0"/>
              <a:t>	3.3. Materials</a:t>
            </a:r>
          </a:p>
          <a:p>
            <a:pPr marL="0" indent="0">
              <a:buNone/>
            </a:pPr>
            <a:r>
              <a:rPr lang="en-GB" dirty="0"/>
              <a:t>	3.4. Implementation/Procedure</a:t>
            </a:r>
          </a:p>
          <a:p>
            <a:pPr marL="0" indent="0">
              <a:buNone/>
            </a:pPr>
            <a:r>
              <a:rPr lang="en-GB" dirty="0"/>
              <a:t>	3.5. Data analysis</a:t>
            </a:r>
          </a:p>
        </p:txBody>
      </p:sp>
    </p:spTree>
    <p:extLst>
      <p:ext uri="{BB962C8B-B14F-4D97-AF65-F5344CB8AC3E}">
        <p14:creationId xmlns:p14="http://schemas.microsoft.com/office/powerpoint/2010/main" val="20880793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a:xfrm>
            <a:off x="252919" y="1123837"/>
            <a:ext cx="3032148" cy="4601183"/>
          </a:xfrm>
        </p:spPr>
        <p:txBody>
          <a:bodyPr/>
          <a:lstStyle/>
          <a:p>
            <a:r>
              <a:rPr lang="en-GB" dirty="0"/>
              <a:t>Sample “Findings” layout</a:t>
            </a:r>
          </a:p>
        </p:txBody>
      </p:sp>
      <p:sp>
        <p:nvSpPr>
          <p:cNvPr id="3" name="Content Placeholder 2">
            <a:extLst>
              <a:ext uri="{FF2B5EF4-FFF2-40B4-BE49-F238E27FC236}">
                <a16:creationId xmlns:a16="http://schemas.microsoft.com/office/drawing/2014/main" id="{47FDB2E2-E9F7-16C1-9D3F-7A7E33D840D1}"/>
              </a:ext>
            </a:extLst>
          </p:cNvPr>
          <p:cNvSpPr>
            <a:spLocks noGrp="1"/>
          </p:cNvSpPr>
          <p:nvPr>
            <p:ph idx="1"/>
          </p:nvPr>
        </p:nvSpPr>
        <p:spPr/>
        <p:txBody>
          <a:bodyPr>
            <a:normAutofit/>
          </a:bodyPr>
          <a:lstStyle/>
          <a:p>
            <a:pPr marL="0" indent="0">
              <a:buNone/>
            </a:pPr>
            <a:r>
              <a:rPr lang="en-US" dirty="0"/>
              <a:t>Chapter 4: Findings/Results</a:t>
            </a:r>
          </a:p>
          <a:p>
            <a:pPr marL="0" indent="0">
              <a:buNone/>
            </a:pPr>
            <a:r>
              <a:rPr lang="en-US" dirty="0"/>
              <a:t>	4.1. Sub-section 1</a:t>
            </a:r>
          </a:p>
          <a:p>
            <a:pPr marL="0" indent="0">
              <a:buNone/>
            </a:pPr>
            <a:r>
              <a:rPr lang="en-US" dirty="0"/>
              <a:t>	4.2. Sub-section 2</a:t>
            </a:r>
          </a:p>
          <a:p>
            <a:pPr marL="0" indent="0">
              <a:buNone/>
            </a:pPr>
            <a:r>
              <a:rPr lang="en-US" dirty="0"/>
              <a:t>	4.3. Sub-section 3</a:t>
            </a:r>
          </a:p>
          <a:p>
            <a:pPr marL="0" indent="0">
              <a:buNone/>
            </a:pPr>
            <a:endParaRPr lang="en-US" dirty="0"/>
          </a:p>
          <a:p>
            <a:r>
              <a:rPr lang="en-GB" dirty="0"/>
              <a:t>For this chapter, there options to choose from, and the choice will depend on the nature of the work (Annesley, 2010)</a:t>
            </a:r>
          </a:p>
          <a:p>
            <a:pPr lvl="1"/>
            <a:r>
              <a:rPr lang="en-GB" dirty="0"/>
              <a:t>Group by research question</a:t>
            </a:r>
          </a:p>
          <a:p>
            <a:pPr lvl="1"/>
            <a:r>
              <a:rPr lang="en-GB" dirty="0"/>
              <a:t>Chronological order</a:t>
            </a:r>
          </a:p>
          <a:p>
            <a:pPr lvl="1"/>
            <a:r>
              <a:rPr lang="en-GB" dirty="0"/>
              <a:t>Grouping by topic or experiment</a:t>
            </a:r>
          </a:p>
          <a:p>
            <a:pPr lvl="1"/>
            <a:r>
              <a:rPr lang="en-GB" dirty="0"/>
              <a:t>General to specific</a:t>
            </a:r>
          </a:p>
          <a:p>
            <a:pPr lvl="1"/>
            <a:r>
              <a:rPr lang="en-GB" dirty="0"/>
              <a:t>Most to least important</a:t>
            </a:r>
          </a:p>
        </p:txBody>
      </p:sp>
    </p:spTree>
    <p:extLst>
      <p:ext uri="{BB962C8B-B14F-4D97-AF65-F5344CB8AC3E}">
        <p14:creationId xmlns:p14="http://schemas.microsoft.com/office/powerpoint/2010/main" val="18342079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a:xfrm>
            <a:off x="252919" y="1123837"/>
            <a:ext cx="3032148" cy="4601183"/>
          </a:xfrm>
        </p:spPr>
        <p:txBody>
          <a:bodyPr/>
          <a:lstStyle/>
          <a:p>
            <a:r>
              <a:rPr lang="en-GB" dirty="0"/>
              <a:t>Sample “Discussion” layout</a:t>
            </a:r>
          </a:p>
        </p:txBody>
      </p:sp>
      <p:sp>
        <p:nvSpPr>
          <p:cNvPr id="3" name="Content Placeholder 2">
            <a:extLst>
              <a:ext uri="{FF2B5EF4-FFF2-40B4-BE49-F238E27FC236}">
                <a16:creationId xmlns:a16="http://schemas.microsoft.com/office/drawing/2014/main" id="{47FDB2E2-E9F7-16C1-9D3F-7A7E33D840D1}"/>
              </a:ext>
            </a:extLst>
          </p:cNvPr>
          <p:cNvSpPr>
            <a:spLocks noGrp="1"/>
          </p:cNvSpPr>
          <p:nvPr>
            <p:ph idx="1"/>
          </p:nvPr>
        </p:nvSpPr>
        <p:spPr>
          <a:xfrm>
            <a:off x="3869267" y="864108"/>
            <a:ext cx="7670799" cy="5120640"/>
          </a:xfrm>
        </p:spPr>
        <p:txBody>
          <a:bodyPr>
            <a:normAutofit/>
          </a:bodyPr>
          <a:lstStyle/>
          <a:p>
            <a:pPr marL="0" indent="0">
              <a:buNone/>
            </a:pPr>
            <a:r>
              <a:rPr lang="fr-FR" dirty="0"/>
              <a:t>Chapter 5: Discussion</a:t>
            </a:r>
          </a:p>
          <a:p>
            <a:pPr marL="0" indent="0">
              <a:buNone/>
            </a:pPr>
            <a:r>
              <a:rPr lang="fr-FR" dirty="0"/>
              <a:t>	5.1. Non-</a:t>
            </a:r>
            <a:r>
              <a:rPr lang="fr-FR" dirty="0" err="1"/>
              <a:t>technical</a:t>
            </a:r>
            <a:r>
              <a:rPr lang="fr-FR" dirty="0"/>
              <a:t> </a:t>
            </a:r>
            <a:r>
              <a:rPr lang="fr-FR" dirty="0" err="1"/>
              <a:t>summary</a:t>
            </a:r>
            <a:r>
              <a:rPr lang="fr-FR" dirty="0"/>
              <a:t> of </a:t>
            </a:r>
            <a:r>
              <a:rPr lang="fr-FR" dirty="0" err="1"/>
              <a:t>results</a:t>
            </a:r>
            <a:endParaRPr lang="fr-FR" dirty="0"/>
          </a:p>
          <a:p>
            <a:pPr marL="0" indent="0">
              <a:buNone/>
            </a:pPr>
            <a:r>
              <a:rPr lang="fr-FR" dirty="0"/>
              <a:t>	5.2. </a:t>
            </a:r>
            <a:r>
              <a:rPr lang="fr-FR" dirty="0" err="1"/>
              <a:t>Sub</a:t>
            </a:r>
            <a:r>
              <a:rPr lang="fr-FR" dirty="0"/>
              <a:t>-section (Implications for practice and or </a:t>
            </a:r>
            <a:r>
              <a:rPr lang="fr-FR" dirty="0" err="1"/>
              <a:t>scholarship</a:t>
            </a:r>
            <a:r>
              <a:rPr lang="fr-FR" dirty="0"/>
              <a:t>)</a:t>
            </a:r>
          </a:p>
          <a:p>
            <a:pPr marL="0" indent="0">
              <a:buNone/>
            </a:pPr>
            <a:r>
              <a:rPr lang="fr-FR" dirty="0"/>
              <a:t>	5.3. </a:t>
            </a:r>
            <a:r>
              <a:rPr lang="fr-FR" dirty="0" err="1"/>
              <a:t>Sub</a:t>
            </a:r>
            <a:r>
              <a:rPr lang="fr-FR" dirty="0"/>
              <a:t>-section (Implications for practice and or </a:t>
            </a:r>
            <a:r>
              <a:rPr lang="fr-FR" dirty="0" err="1"/>
              <a:t>scholarship</a:t>
            </a:r>
            <a:r>
              <a:rPr lang="fr-FR" dirty="0"/>
              <a:t>)</a:t>
            </a:r>
          </a:p>
          <a:p>
            <a:pPr marL="0" indent="0">
              <a:buNone/>
            </a:pPr>
            <a:r>
              <a:rPr lang="fr-FR" dirty="0"/>
              <a:t>	5.4. </a:t>
            </a:r>
            <a:r>
              <a:rPr lang="fr-FR" dirty="0" err="1"/>
              <a:t>Sub</a:t>
            </a:r>
            <a:r>
              <a:rPr lang="fr-FR" dirty="0"/>
              <a:t>-section (Implications for practice and or </a:t>
            </a:r>
            <a:r>
              <a:rPr lang="fr-FR" dirty="0" err="1"/>
              <a:t>scholarship</a:t>
            </a:r>
            <a:r>
              <a:rPr lang="fr-FR" dirty="0"/>
              <a:t>)</a:t>
            </a:r>
            <a:endParaRPr lang="en-US" dirty="0"/>
          </a:p>
          <a:p>
            <a:pPr marL="0" indent="0">
              <a:buNone/>
            </a:pPr>
            <a:endParaRPr lang="en-US" dirty="0"/>
          </a:p>
          <a:p>
            <a:pPr marL="0" indent="0">
              <a:buNone/>
            </a:pPr>
            <a:endParaRPr lang="fr-FR" dirty="0"/>
          </a:p>
        </p:txBody>
      </p:sp>
    </p:spTree>
    <p:extLst>
      <p:ext uri="{BB962C8B-B14F-4D97-AF65-F5344CB8AC3E}">
        <p14:creationId xmlns:p14="http://schemas.microsoft.com/office/powerpoint/2010/main" val="19791188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B9BAD-E89E-7CA7-D33C-BF5D2E732C02}"/>
              </a:ext>
            </a:extLst>
          </p:cNvPr>
          <p:cNvSpPr>
            <a:spLocks noGrp="1"/>
          </p:cNvSpPr>
          <p:nvPr>
            <p:ph type="title"/>
          </p:nvPr>
        </p:nvSpPr>
        <p:spPr>
          <a:xfrm>
            <a:off x="0" y="1123837"/>
            <a:ext cx="3555999" cy="4601183"/>
          </a:xfrm>
        </p:spPr>
        <p:txBody>
          <a:bodyPr/>
          <a:lstStyle/>
          <a:p>
            <a:r>
              <a:rPr lang="en-GB" dirty="0"/>
              <a:t>Sample multi-study/experiment layout</a:t>
            </a:r>
          </a:p>
        </p:txBody>
      </p:sp>
      <p:sp>
        <p:nvSpPr>
          <p:cNvPr id="3" name="Content Placeholder 2">
            <a:extLst>
              <a:ext uri="{FF2B5EF4-FFF2-40B4-BE49-F238E27FC236}">
                <a16:creationId xmlns:a16="http://schemas.microsoft.com/office/drawing/2014/main" id="{CE37DA6B-1967-7C51-90F1-8095687F83E4}"/>
              </a:ext>
            </a:extLst>
          </p:cNvPr>
          <p:cNvSpPr>
            <a:spLocks noGrp="1"/>
          </p:cNvSpPr>
          <p:nvPr>
            <p:ph idx="1"/>
          </p:nvPr>
        </p:nvSpPr>
        <p:spPr/>
        <p:txBody>
          <a:bodyPr>
            <a:normAutofit fontScale="85000" lnSpcReduction="20000"/>
          </a:bodyPr>
          <a:lstStyle/>
          <a:p>
            <a:pPr marL="0" indent="0">
              <a:buNone/>
            </a:pPr>
            <a:r>
              <a:rPr lang="en-GB" dirty="0"/>
              <a:t>Chapter 3: Study/Experiment 1</a:t>
            </a:r>
          </a:p>
          <a:p>
            <a:pPr marL="0" indent="0">
              <a:buNone/>
            </a:pPr>
            <a:r>
              <a:rPr lang="en-GB" dirty="0"/>
              <a:t>	3.1. Methodology</a:t>
            </a:r>
          </a:p>
          <a:p>
            <a:pPr marL="0" indent="0">
              <a:buNone/>
            </a:pPr>
            <a:r>
              <a:rPr lang="en-GB" dirty="0"/>
              <a:t>		3.1.1. Participants/Sample</a:t>
            </a:r>
          </a:p>
          <a:p>
            <a:pPr marL="0" indent="0">
              <a:buNone/>
            </a:pPr>
            <a:r>
              <a:rPr lang="en-GB" dirty="0"/>
              <a:t>		3.1.2. Design</a:t>
            </a:r>
          </a:p>
          <a:p>
            <a:pPr marL="0" indent="0">
              <a:buNone/>
            </a:pPr>
            <a:r>
              <a:rPr lang="en-GB" dirty="0"/>
              <a:t>		3.1.3. Materials</a:t>
            </a:r>
          </a:p>
          <a:p>
            <a:pPr marL="0" indent="0">
              <a:buNone/>
            </a:pPr>
            <a:r>
              <a:rPr lang="en-GB" dirty="0"/>
              <a:t>		3.1.4. Implementation/Procedure</a:t>
            </a:r>
          </a:p>
          <a:p>
            <a:pPr marL="0" indent="0">
              <a:buNone/>
            </a:pPr>
            <a:r>
              <a:rPr lang="en-GB" dirty="0"/>
              <a:t>		3.1.5. Data analysis</a:t>
            </a:r>
          </a:p>
          <a:p>
            <a:pPr marL="0" indent="0">
              <a:buNone/>
            </a:pPr>
            <a:r>
              <a:rPr lang="en-GB" dirty="0"/>
              <a:t>	3.2. Findings/Results</a:t>
            </a:r>
          </a:p>
          <a:p>
            <a:pPr marL="0" indent="0">
              <a:buNone/>
            </a:pPr>
            <a:r>
              <a:rPr lang="en-GB" dirty="0"/>
              <a:t>		3.2.1. Sub-section 1</a:t>
            </a:r>
          </a:p>
          <a:p>
            <a:pPr marL="0" indent="0">
              <a:buNone/>
            </a:pPr>
            <a:r>
              <a:rPr lang="en-GB" dirty="0"/>
              <a:t>		3.2.2. Sub-section 2</a:t>
            </a:r>
          </a:p>
          <a:p>
            <a:pPr marL="0" indent="0">
              <a:buNone/>
            </a:pPr>
            <a:r>
              <a:rPr lang="en-GB" dirty="0"/>
              <a:t>		3.2.3. Sub-section 3</a:t>
            </a:r>
          </a:p>
          <a:p>
            <a:pPr marL="0" indent="0">
              <a:buNone/>
            </a:pPr>
            <a:r>
              <a:rPr lang="en-GB" dirty="0"/>
              <a:t>	3.3. Discussion</a:t>
            </a:r>
          </a:p>
          <a:p>
            <a:pPr marL="0" indent="0">
              <a:buNone/>
            </a:pPr>
            <a:r>
              <a:rPr lang="en-GB" dirty="0"/>
              <a:t>Chapter 4: Study/Experiment 2</a:t>
            </a:r>
          </a:p>
          <a:p>
            <a:pPr marL="0" indent="0">
              <a:buNone/>
            </a:pPr>
            <a:r>
              <a:rPr lang="en-GB" dirty="0"/>
              <a:t>Chapter 5: Study/Experiment 3….</a:t>
            </a:r>
          </a:p>
          <a:p>
            <a:pPr marL="0" indent="0">
              <a:buNone/>
            </a:pPr>
            <a:r>
              <a:rPr lang="en-GB" dirty="0"/>
              <a:t>Chapter N: General discussion</a:t>
            </a:r>
          </a:p>
        </p:txBody>
      </p:sp>
    </p:spTree>
    <p:extLst>
      <p:ext uri="{BB962C8B-B14F-4D97-AF65-F5344CB8AC3E}">
        <p14:creationId xmlns:p14="http://schemas.microsoft.com/office/powerpoint/2010/main" val="14778773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a:xfrm>
            <a:off x="252919" y="1123837"/>
            <a:ext cx="3032148" cy="4601183"/>
          </a:xfrm>
        </p:spPr>
        <p:txBody>
          <a:bodyPr/>
          <a:lstStyle/>
          <a:p>
            <a:r>
              <a:rPr lang="en-GB" dirty="0"/>
              <a:t>Sample “Conclusions” layout</a:t>
            </a:r>
          </a:p>
        </p:txBody>
      </p:sp>
      <p:sp>
        <p:nvSpPr>
          <p:cNvPr id="3" name="Content Placeholder 2">
            <a:extLst>
              <a:ext uri="{FF2B5EF4-FFF2-40B4-BE49-F238E27FC236}">
                <a16:creationId xmlns:a16="http://schemas.microsoft.com/office/drawing/2014/main" id="{47FDB2E2-E9F7-16C1-9D3F-7A7E33D840D1}"/>
              </a:ext>
            </a:extLst>
          </p:cNvPr>
          <p:cNvSpPr>
            <a:spLocks noGrp="1"/>
          </p:cNvSpPr>
          <p:nvPr>
            <p:ph idx="1"/>
          </p:nvPr>
        </p:nvSpPr>
        <p:spPr>
          <a:xfrm>
            <a:off x="3869267" y="864108"/>
            <a:ext cx="7670799" cy="5120640"/>
          </a:xfrm>
        </p:spPr>
        <p:txBody>
          <a:bodyPr>
            <a:normAutofit/>
          </a:bodyPr>
          <a:lstStyle/>
          <a:p>
            <a:pPr marL="0" indent="0">
              <a:buNone/>
            </a:pPr>
            <a:r>
              <a:rPr lang="fr-FR" dirty="0"/>
              <a:t>Chapter 6: Conclusions</a:t>
            </a:r>
          </a:p>
          <a:p>
            <a:pPr marL="0" indent="0">
              <a:buNone/>
            </a:pPr>
            <a:r>
              <a:rPr lang="fr-FR" dirty="0"/>
              <a:t>	6.1. Conclusions</a:t>
            </a:r>
          </a:p>
          <a:p>
            <a:pPr marL="0" indent="0">
              <a:buNone/>
            </a:pPr>
            <a:r>
              <a:rPr lang="fr-FR" dirty="0"/>
              <a:t>	6.2. Limitations</a:t>
            </a:r>
          </a:p>
          <a:p>
            <a:pPr marL="0" indent="0">
              <a:buNone/>
            </a:pPr>
            <a:r>
              <a:rPr lang="fr-FR" dirty="0"/>
              <a:t>	6.3. Future </a:t>
            </a:r>
            <a:r>
              <a:rPr lang="fr-FR" dirty="0" err="1"/>
              <a:t>Research</a:t>
            </a:r>
            <a:r>
              <a:rPr lang="fr-FR" dirty="0"/>
              <a:t> Directions</a:t>
            </a:r>
          </a:p>
          <a:p>
            <a:pPr marL="0" indent="0">
              <a:buNone/>
            </a:pPr>
            <a:r>
              <a:rPr lang="en-US" dirty="0"/>
              <a:t>Reference list</a:t>
            </a:r>
          </a:p>
          <a:p>
            <a:pPr marL="0" indent="0">
              <a:buNone/>
            </a:pPr>
            <a:r>
              <a:rPr lang="en-US" dirty="0"/>
              <a:t>Appendices</a:t>
            </a:r>
          </a:p>
          <a:p>
            <a:pPr marL="0" indent="0">
              <a:buNone/>
            </a:pPr>
            <a:r>
              <a:rPr lang="en-US" dirty="0"/>
              <a:t>	Appendix A</a:t>
            </a:r>
          </a:p>
          <a:p>
            <a:pPr marL="0" indent="0">
              <a:buNone/>
            </a:pPr>
            <a:r>
              <a:rPr lang="en-US" dirty="0"/>
              <a:t>	Appendix B…</a:t>
            </a:r>
          </a:p>
        </p:txBody>
      </p:sp>
    </p:spTree>
    <p:extLst>
      <p:ext uri="{BB962C8B-B14F-4D97-AF65-F5344CB8AC3E}">
        <p14:creationId xmlns:p14="http://schemas.microsoft.com/office/powerpoint/2010/main" val="42148931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69373E92-F88D-4F0A-94DF-393703E7D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629DAA0-ADF6-43FD-9C99-483F722B5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81ACA74-ED9E-ED14-EBFA-47BB7E50FCB3}"/>
              </a:ext>
            </a:extLst>
          </p:cNvPr>
          <p:cNvSpPr>
            <a:spLocks noGrp="1"/>
          </p:cNvSpPr>
          <p:nvPr>
            <p:ph type="title"/>
          </p:nvPr>
        </p:nvSpPr>
        <p:spPr>
          <a:xfrm>
            <a:off x="1069848" y="1298448"/>
            <a:ext cx="4705801" cy="4062446"/>
          </a:xfrm>
        </p:spPr>
        <p:txBody>
          <a:bodyPr vert="horz" lIns="91440" tIns="45720" rIns="91440" bIns="45720" rtlCol="0" anchor="b">
            <a:normAutofit/>
          </a:bodyPr>
          <a:lstStyle/>
          <a:p>
            <a:r>
              <a:rPr lang="en-US" sz="5500" spc="-100" dirty="0"/>
              <a:t>Have you any thoughts on the monograph thesis?</a:t>
            </a:r>
          </a:p>
        </p:txBody>
      </p:sp>
      <p:pic>
        <p:nvPicPr>
          <p:cNvPr id="5" name="Content Placeholder 4" descr="Question Mark with solid fill">
            <a:extLst>
              <a:ext uri="{FF2B5EF4-FFF2-40B4-BE49-F238E27FC236}">
                <a16:creationId xmlns:a16="http://schemas.microsoft.com/office/drawing/2014/main" id="{4BED83F0-DF10-9148-34DD-33EEA82D8C2D}"/>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F32C8C35-BF44-4CFB-9754-81F07C981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781880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The article-based thesis</a:t>
            </a:r>
            <a:endParaRPr lang="en-GB" dirty="0"/>
          </a:p>
        </p:txBody>
      </p:sp>
    </p:spTree>
    <p:extLst>
      <p:ext uri="{BB962C8B-B14F-4D97-AF65-F5344CB8AC3E}">
        <p14:creationId xmlns:p14="http://schemas.microsoft.com/office/powerpoint/2010/main" val="13612103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a:xfrm>
            <a:off x="252919" y="1123837"/>
            <a:ext cx="3032148" cy="4601183"/>
          </a:xfrm>
        </p:spPr>
        <p:txBody>
          <a:bodyPr/>
          <a:lstStyle/>
          <a:p>
            <a:r>
              <a:rPr lang="en-GB" dirty="0"/>
              <a:t>Why the article-based thesis is an important option</a:t>
            </a:r>
          </a:p>
        </p:txBody>
      </p:sp>
      <p:sp>
        <p:nvSpPr>
          <p:cNvPr id="3" name="Content Placeholder 2">
            <a:extLst>
              <a:ext uri="{FF2B5EF4-FFF2-40B4-BE49-F238E27FC236}">
                <a16:creationId xmlns:a16="http://schemas.microsoft.com/office/drawing/2014/main" id="{47FDB2E2-E9F7-16C1-9D3F-7A7E33D840D1}"/>
              </a:ext>
            </a:extLst>
          </p:cNvPr>
          <p:cNvSpPr>
            <a:spLocks noGrp="1"/>
          </p:cNvSpPr>
          <p:nvPr>
            <p:ph idx="1"/>
          </p:nvPr>
        </p:nvSpPr>
        <p:spPr>
          <a:xfrm>
            <a:off x="3869267" y="864108"/>
            <a:ext cx="7670799" cy="5120640"/>
          </a:xfrm>
        </p:spPr>
        <p:txBody>
          <a:bodyPr>
            <a:normAutofit/>
          </a:bodyPr>
          <a:lstStyle/>
          <a:p>
            <a:r>
              <a:rPr lang="en-US" dirty="0"/>
              <a:t>To provide doctoral education which is responsive to student needs</a:t>
            </a:r>
          </a:p>
          <a:p>
            <a:r>
              <a:rPr lang="en-US" dirty="0"/>
              <a:t>To facilitate timely completion</a:t>
            </a:r>
          </a:p>
          <a:p>
            <a:r>
              <a:rPr lang="en-US" dirty="0"/>
              <a:t>To improve understanding of how much postgraduate scholars contribute to institutional research</a:t>
            </a:r>
          </a:p>
        </p:txBody>
      </p:sp>
      <p:sp>
        <p:nvSpPr>
          <p:cNvPr id="4" name="TextBox 3">
            <a:extLst>
              <a:ext uri="{FF2B5EF4-FFF2-40B4-BE49-F238E27FC236}">
                <a16:creationId xmlns:a16="http://schemas.microsoft.com/office/drawing/2014/main" id="{6EABA757-4EC2-775B-96F1-C928BF37F261}"/>
              </a:ext>
            </a:extLst>
          </p:cNvPr>
          <p:cNvSpPr txBox="1"/>
          <p:nvPr/>
        </p:nvSpPr>
        <p:spPr>
          <a:xfrm>
            <a:off x="0" y="5717229"/>
            <a:ext cx="2599267" cy="369332"/>
          </a:xfrm>
          <a:prstGeom prst="rect">
            <a:avLst/>
          </a:prstGeom>
          <a:noFill/>
        </p:spPr>
        <p:txBody>
          <a:bodyPr wrap="square" rtlCol="0">
            <a:spAutoFit/>
          </a:bodyPr>
          <a:lstStyle/>
          <a:p>
            <a:r>
              <a:rPr lang="en-GB" dirty="0"/>
              <a:t>Mason et al. (2020)</a:t>
            </a:r>
          </a:p>
        </p:txBody>
      </p:sp>
    </p:spTree>
    <p:extLst>
      <p:ext uri="{BB962C8B-B14F-4D97-AF65-F5344CB8AC3E}">
        <p14:creationId xmlns:p14="http://schemas.microsoft.com/office/powerpoint/2010/main" val="1061785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The research thesis</a:t>
            </a:r>
            <a:endParaRPr lang="en-GB" dirty="0"/>
          </a:p>
        </p:txBody>
      </p:sp>
    </p:spTree>
    <p:extLst>
      <p:ext uri="{BB962C8B-B14F-4D97-AF65-F5344CB8AC3E}">
        <p14:creationId xmlns:p14="http://schemas.microsoft.com/office/powerpoint/2010/main" val="36685774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a:xfrm>
            <a:off x="252919" y="1123837"/>
            <a:ext cx="3032148" cy="4601183"/>
          </a:xfrm>
        </p:spPr>
        <p:txBody>
          <a:bodyPr/>
          <a:lstStyle/>
          <a:p>
            <a:r>
              <a:rPr lang="en-GB" dirty="0"/>
              <a:t>Typical article-based thesis layouts</a:t>
            </a:r>
          </a:p>
        </p:txBody>
      </p:sp>
      <p:sp>
        <p:nvSpPr>
          <p:cNvPr id="4" name="TextBox 3">
            <a:extLst>
              <a:ext uri="{FF2B5EF4-FFF2-40B4-BE49-F238E27FC236}">
                <a16:creationId xmlns:a16="http://schemas.microsoft.com/office/drawing/2014/main" id="{6EABA757-4EC2-775B-96F1-C928BF37F261}"/>
              </a:ext>
            </a:extLst>
          </p:cNvPr>
          <p:cNvSpPr txBox="1"/>
          <p:nvPr/>
        </p:nvSpPr>
        <p:spPr>
          <a:xfrm>
            <a:off x="0" y="5717229"/>
            <a:ext cx="2599267" cy="369332"/>
          </a:xfrm>
          <a:prstGeom prst="rect">
            <a:avLst/>
          </a:prstGeom>
          <a:noFill/>
        </p:spPr>
        <p:txBody>
          <a:bodyPr wrap="square" rtlCol="0">
            <a:spAutoFit/>
          </a:bodyPr>
          <a:lstStyle/>
          <a:p>
            <a:r>
              <a:rPr lang="en-GB" dirty="0"/>
              <a:t>Mason and </a:t>
            </a:r>
            <a:r>
              <a:rPr lang="en-GB" dirty="0" err="1"/>
              <a:t>Merga</a:t>
            </a:r>
            <a:r>
              <a:rPr lang="en-GB" dirty="0"/>
              <a:t> (2018)</a:t>
            </a:r>
          </a:p>
        </p:txBody>
      </p:sp>
      <p:pic>
        <p:nvPicPr>
          <p:cNvPr id="5" name="Content Placeholder 4">
            <a:extLst>
              <a:ext uri="{FF2B5EF4-FFF2-40B4-BE49-F238E27FC236}">
                <a16:creationId xmlns:a16="http://schemas.microsoft.com/office/drawing/2014/main" id="{381E38E8-A993-5CC9-EC7B-85D2EF43FB22}"/>
              </a:ext>
            </a:extLst>
          </p:cNvPr>
          <p:cNvPicPr>
            <a:picLocks noGrp="1" noChangeAspect="1"/>
          </p:cNvPicPr>
          <p:nvPr>
            <p:ph idx="1"/>
          </p:nvPr>
        </p:nvPicPr>
        <p:blipFill>
          <a:blip r:embed="rId2"/>
          <a:stretch>
            <a:fillRect/>
          </a:stretch>
        </p:blipFill>
        <p:spPr>
          <a:xfrm>
            <a:off x="3868738" y="1463922"/>
            <a:ext cx="7670800" cy="3920631"/>
          </a:xfrm>
          <a:prstGeom prst="rect">
            <a:avLst/>
          </a:prstGeom>
          <a:ln>
            <a:noFill/>
          </a:ln>
        </p:spPr>
      </p:pic>
    </p:spTree>
    <p:extLst>
      <p:ext uri="{BB962C8B-B14F-4D97-AF65-F5344CB8AC3E}">
        <p14:creationId xmlns:p14="http://schemas.microsoft.com/office/powerpoint/2010/main" val="12729942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a:xfrm>
            <a:off x="252919" y="1123837"/>
            <a:ext cx="3032148" cy="4601183"/>
          </a:xfrm>
        </p:spPr>
        <p:txBody>
          <a:bodyPr/>
          <a:lstStyle/>
          <a:p>
            <a:r>
              <a:rPr lang="en-GB" dirty="0"/>
              <a:t>Typical article-based thesis layouts</a:t>
            </a:r>
          </a:p>
        </p:txBody>
      </p:sp>
      <p:sp>
        <p:nvSpPr>
          <p:cNvPr id="4" name="TextBox 3">
            <a:extLst>
              <a:ext uri="{FF2B5EF4-FFF2-40B4-BE49-F238E27FC236}">
                <a16:creationId xmlns:a16="http://schemas.microsoft.com/office/drawing/2014/main" id="{6EABA757-4EC2-775B-96F1-C928BF37F261}"/>
              </a:ext>
            </a:extLst>
          </p:cNvPr>
          <p:cNvSpPr txBox="1"/>
          <p:nvPr/>
        </p:nvSpPr>
        <p:spPr>
          <a:xfrm>
            <a:off x="0" y="5717229"/>
            <a:ext cx="2599267" cy="369332"/>
          </a:xfrm>
          <a:prstGeom prst="rect">
            <a:avLst/>
          </a:prstGeom>
          <a:noFill/>
        </p:spPr>
        <p:txBody>
          <a:bodyPr wrap="square" rtlCol="0">
            <a:spAutoFit/>
          </a:bodyPr>
          <a:lstStyle/>
          <a:p>
            <a:r>
              <a:rPr lang="en-GB" dirty="0"/>
              <a:t>Mason and </a:t>
            </a:r>
            <a:r>
              <a:rPr lang="en-GB" dirty="0" err="1"/>
              <a:t>Merga</a:t>
            </a:r>
            <a:r>
              <a:rPr lang="en-GB" dirty="0"/>
              <a:t> (2018)</a:t>
            </a:r>
          </a:p>
        </p:txBody>
      </p:sp>
      <p:pic>
        <p:nvPicPr>
          <p:cNvPr id="7" name="Content Placeholder 6">
            <a:extLst>
              <a:ext uri="{FF2B5EF4-FFF2-40B4-BE49-F238E27FC236}">
                <a16:creationId xmlns:a16="http://schemas.microsoft.com/office/drawing/2014/main" id="{F7EAF5FA-4E8C-4F91-5DF9-7217F6D37A44}"/>
              </a:ext>
            </a:extLst>
          </p:cNvPr>
          <p:cNvPicPr>
            <a:picLocks noGrp="1" noChangeAspect="1"/>
          </p:cNvPicPr>
          <p:nvPr>
            <p:ph idx="1"/>
          </p:nvPr>
        </p:nvPicPr>
        <p:blipFill>
          <a:blip r:embed="rId2"/>
          <a:stretch>
            <a:fillRect/>
          </a:stretch>
        </p:blipFill>
        <p:spPr>
          <a:xfrm>
            <a:off x="4314139" y="863600"/>
            <a:ext cx="6424398" cy="5121275"/>
          </a:xfrm>
          <a:prstGeom prst="rect">
            <a:avLst/>
          </a:prstGeom>
          <a:ln>
            <a:noFill/>
          </a:ln>
        </p:spPr>
      </p:pic>
    </p:spTree>
    <p:extLst>
      <p:ext uri="{BB962C8B-B14F-4D97-AF65-F5344CB8AC3E}">
        <p14:creationId xmlns:p14="http://schemas.microsoft.com/office/powerpoint/2010/main" val="22157973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a:xfrm>
            <a:off x="252919" y="1123837"/>
            <a:ext cx="3032148" cy="4601183"/>
          </a:xfrm>
        </p:spPr>
        <p:txBody>
          <a:bodyPr/>
          <a:lstStyle/>
          <a:p>
            <a:r>
              <a:rPr lang="en-GB" dirty="0"/>
              <a:t>Typical article-based thesis layouts</a:t>
            </a:r>
          </a:p>
        </p:txBody>
      </p:sp>
      <p:sp>
        <p:nvSpPr>
          <p:cNvPr id="4" name="TextBox 3">
            <a:extLst>
              <a:ext uri="{FF2B5EF4-FFF2-40B4-BE49-F238E27FC236}">
                <a16:creationId xmlns:a16="http://schemas.microsoft.com/office/drawing/2014/main" id="{6EABA757-4EC2-775B-96F1-C928BF37F261}"/>
              </a:ext>
            </a:extLst>
          </p:cNvPr>
          <p:cNvSpPr txBox="1"/>
          <p:nvPr/>
        </p:nvSpPr>
        <p:spPr>
          <a:xfrm>
            <a:off x="0" y="5717229"/>
            <a:ext cx="2599267" cy="369332"/>
          </a:xfrm>
          <a:prstGeom prst="rect">
            <a:avLst/>
          </a:prstGeom>
          <a:noFill/>
        </p:spPr>
        <p:txBody>
          <a:bodyPr wrap="square" rtlCol="0">
            <a:spAutoFit/>
          </a:bodyPr>
          <a:lstStyle/>
          <a:p>
            <a:r>
              <a:rPr lang="en-GB" dirty="0"/>
              <a:t>Mason and </a:t>
            </a:r>
            <a:r>
              <a:rPr lang="en-GB" dirty="0" err="1"/>
              <a:t>Merga</a:t>
            </a:r>
            <a:r>
              <a:rPr lang="en-GB" dirty="0"/>
              <a:t> (2018)</a:t>
            </a:r>
          </a:p>
        </p:txBody>
      </p:sp>
      <p:pic>
        <p:nvPicPr>
          <p:cNvPr id="6" name="Content Placeholder 5">
            <a:extLst>
              <a:ext uri="{FF2B5EF4-FFF2-40B4-BE49-F238E27FC236}">
                <a16:creationId xmlns:a16="http://schemas.microsoft.com/office/drawing/2014/main" id="{C5F3FF52-6C53-25CD-7A84-647D33740CA0}"/>
              </a:ext>
            </a:extLst>
          </p:cNvPr>
          <p:cNvPicPr>
            <a:picLocks noGrp="1" noChangeAspect="1"/>
          </p:cNvPicPr>
          <p:nvPr>
            <p:ph idx="1"/>
          </p:nvPr>
        </p:nvPicPr>
        <p:blipFill>
          <a:blip r:embed="rId2"/>
          <a:stretch>
            <a:fillRect/>
          </a:stretch>
        </p:blipFill>
        <p:spPr>
          <a:xfrm>
            <a:off x="3868738" y="1578762"/>
            <a:ext cx="7315200" cy="3690951"/>
          </a:xfrm>
          <a:prstGeom prst="rect">
            <a:avLst/>
          </a:prstGeom>
          <a:ln>
            <a:noFill/>
          </a:ln>
        </p:spPr>
      </p:pic>
    </p:spTree>
    <p:extLst>
      <p:ext uri="{BB962C8B-B14F-4D97-AF65-F5344CB8AC3E}">
        <p14:creationId xmlns:p14="http://schemas.microsoft.com/office/powerpoint/2010/main" val="1464636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a:xfrm>
            <a:off x="252919" y="1123837"/>
            <a:ext cx="3032148" cy="4601183"/>
          </a:xfrm>
        </p:spPr>
        <p:txBody>
          <a:bodyPr/>
          <a:lstStyle/>
          <a:p>
            <a:r>
              <a:rPr lang="en-GB" dirty="0"/>
              <a:t>Benefits of the article-based thesis</a:t>
            </a:r>
          </a:p>
        </p:txBody>
      </p:sp>
      <p:sp>
        <p:nvSpPr>
          <p:cNvPr id="5" name="Content Placeholder 4">
            <a:extLst>
              <a:ext uri="{FF2B5EF4-FFF2-40B4-BE49-F238E27FC236}">
                <a16:creationId xmlns:a16="http://schemas.microsoft.com/office/drawing/2014/main" id="{60A7A303-E3D9-A85F-090A-869F277D14CA}"/>
              </a:ext>
            </a:extLst>
          </p:cNvPr>
          <p:cNvSpPr>
            <a:spLocks noGrp="1"/>
          </p:cNvSpPr>
          <p:nvPr>
            <p:ph idx="1"/>
          </p:nvPr>
        </p:nvSpPr>
        <p:spPr/>
        <p:txBody>
          <a:bodyPr/>
          <a:lstStyle/>
          <a:p>
            <a:r>
              <a:rPr lang="en-US" dirty="0"/>
              <a:t>Contributions to the candidates CV (evidence of skillset)</a:t>
            </a:r>
          </a:p>
          <a:p>
            <a:r>
              <a:rPr lang="en-US" dirty="0"/>
              <a:t>Feedback through peer-review process</a:t>
            </a:r>
          </a:p>
          <a:p>
            <a:r>
              <a:rPr lang="en-US" dirty="0"/>
              <a:t>Motivational aspects (sense of achievement/contribution)</a:t>
            </a:r>
          </a:p>
          <a:p>
            <a:r>
              <a:rPr lang="en-US" dirty="0"/>
              <a:t>Resilience building through peer review.</a:t>
            </a:r>
          </a:p>
          <a:p>
            <a:r>
              <a:rPr lang="en-US" dirty="0"/>
              <a:t>Making visible the journey (being able to “see the end”).</a:t>
            </a:r>
          </a:p>
          <a:p>
            <a:r>
              <a:rPr lang="en-US" dirty="0"/>
              <a:t>Building confidence for the </a:t>
            </a:r>
            <a:r>
              <a:rPr lang="en-US" i="1" dirty="0"/>
              <a:t>viva voce</a:t>
            </a:r>
            <a:r>
              <a:rPr lang="en-US" dirty="0"/>
              <a:t>.</a:t>
            </a:r>
          </a:p>
          <a:p>
            <a:r>
              <a:rPr lang="en-US" dirty="0"/>
              <a:t>Relationship with future productivity.</a:t>
            </a:r>
          </a:p>
        </p:txBody>
      </p:sp>
    </p:spTree>
    <p:extLst>
      <p:ext uri="{BB962C8B-B14F-4D97-AF65-F5344CB8AC3E}">
        <p14:creationId xmlns:p14="http://schemas.microsoft.com/office/powerpoint/2010/main" val="30039264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a:xfrm>
            <a:off x="252919" y="1123837"/>
            <a:ext cx="3032148" cy="4601183"/>
          </a:xfrm>
        </p:spPr>
        <p:txBody>
          <a:bodyPr/>
          <a:lstStyle/>
          <a:p>
            <a:r>
              <a:rPr lang="en-GB" dirty="0"/>
              <a:t>Challenges associated with the article-based thesis</a:t>
            </a:r>
          </a:p>
        </p:txBody>
      </p:sp>
      <p:sp>
        <p:nvSpPr>
          <p:cNvPr id="5" name="Content Placeholder 4">
            <a:extLst>
              <a:ext uri="{FF2B5EF4-FFF2-40B4-BE49-F238E27FC236}">
                <a16:creationId xmlns:a16="http://schemas.microsoft.com/office/drawing/2014/main" id="{60A7A303-E3D9-A85F-090A-869F277D14CA}"/>
              </a:ext>
            </a:extLst>
          </p:cNvPr>
          <p:cNvSpPr>
            <a:spLocks noGrp="1"/>
          </p:cNvSpPr>
          <p:nvPr>
            <p:ph idx="1"/>
          </p:nvPr>
        </p:nvSpPr>
        <p:spPr/>
        <p:txBody>
          <a:bodyPr/>
          <a:lstStyle/>
          <a:p>
            <a:r>
              <a:rPr lang="en-US" dirty="0"/>
              <a:t>Loss of autonomy in terms of time (peer-review process duration).</a:t>
            </a:r>
          </a:p>
          <a:p>
            <a:r>
              <a:rPr lang="en-US" dirty="0"/>
              <a:t>Can be difficult to deal with rejection during the peer-review process.</a:t>
            </a:r>
          </a:p>
        </p:txBody>
      </p:sp>
    </p:spTree>
    <p:extLst>
      <p:ext uri="{BB962C8B-B14F-4D97-AF65-F5344CB8AC3E}">
        <p14:creationId xmlns:p14="http://schemas.microsoft.com/office/powerpoint/2010/main" val="13709724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A081-C14A-7E75-7F5E-F04BF2CBB0FE}"/>
              </a:ext>
            </a:extLst>
          </p:cNvPr>
          <p:cNvSpPr>
            <a:spLocks noGrp="1"/>
          </p:cNvSpPr>
          <p:nvPr>
            <p:ph type="title"/>
          </p:nvPr>
        </p:nvSpPr>
        <p:spPr>
          <a:xfrm>
            <a:off x="252919" y="1123837"/>
            <a:ext cx="3032148" cy="4601183"/>
          </a:xfrm>
        </p:spPr>
        <p:txBody>
          <a:bodyPr/>
          <a:lstStyle/>
          <a:p>
            <a:r>
              <a:rPr lang="en-GB" dirty="0"/>
              <a:t>The “complex traditional” thesis</a:t>
            </a:r>
          </a:p>
        </p:txBody>
      </p:sp>
      <p:graphicFrame>
        <p:nvGraphicFramePr>
          <p:cNvPr id="3" name="Diagram 2">
            <a:extLst>
              <a:ext uri="{FF2B5EF4-FFF2-40B4-BE49-F238E27FC236}">
                <a16:creationId xmlns:a16="http://schemas.microsoft.com/office/drawing/2014/main" id="{13AC1DC0-3290-BC57-6908-3EEF5E0F157D}"/>
              </a:ext>
            </a:extLst>
          </p:cNvPr>
          <p:cNvGraphicFramePr/>
          <p:nvPr>
            <p:extLst>
              <p:ext uri="{D42A27DB-BD31-4B8C-83A1-F6EECF244321}">
                <p14:modId xmlns:p14="http://schemas.microsoft.com/office/powerpoint/2010/main" val="3796720163"/>
              </p:ext>
            </p:extLst>
          </p:nvPr>
        </p:nvGraphicFramePr>
        <p:xfrm>
          <a:off x="4751607" y="996893"/>
          <a:ext cx="5572111" cy="2730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 3">
            <a:extLst>
              <a:ext uri="{FF2B5EF4-FFF2-40B4-BE49-F238E27FC236}">
                <a16:creationId xmlns:a16="http://schemas.microsoft.com/office/drawing/2014/main" id="{8510871A-DDA7-AE72-1AC3-D0B4C772AD67}"/>
              </a:ext>
            </a:extLst>
          </p:cNvPr>
          <p:cNvGraphicFramePr/>
          <p:nvPr>
            <p:extLst>
              <p:ext uri="{D42A27DB-BD31-4B8C-83A1-F6EECF244321}">
                <p14:modId xmlns:p14="http://schemas.microsoft.com/office/powerpoint/2010/main" val="3430985819"/>
              </p:ext>
            </p:extLst>
          </p:nvPr>
        </p:nvGraphicFramePr>
        <p:xfrm>
          <a:off x="3348994" y="2862043"/>
          <a:ext cx="8377339" cy="29990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90760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51591-D863-E856-772E-B7F1BED82916}"/>
              </a:ext>
            </a:extLst>
          </p:cNvPr>
          <p:cNvSpPr>
            <a:spLocks noGrp="1"/>
          </p:cNvSpPr>
          <p:nvPr>
            <p:ph type="title"/>
          </p:nvPr>
        </p:nvSpPr>
        <p:spPr/>
        <p:txBody>
          <a:bodyPr/>
          <a:lstStyle/>
          <a:p>
            <a:r>
              <a:rPr lang="en-GB" dirty="0"/>
              <a:t>Duration of peer review</a:t>
            </a:r>
          </a:p>
        </p:txBody>
      </p:sp>
      <p:sp>
        <p:nvSpPr>
          <p:cNvPr id="4" name="TextBox 3">
            <a:extLst>
              <a:ext uri="{FF2B5EF4-FFF2-40B4-BE49-F238E27FC236}">
                <a16:creationId xmlns:a16="http://schemas.microsoft.com/office/drawing/2014/main" id="{8BBEB3C8-C1FA-A406-6D19-AD3C8B0AEB22}"/>
              </a:ext>
            </a:extLst>
          </p:cNvPr>
          <p:cNvSpPr txBox="1"/>
          <p:nvPr/>
        </p:nvSpPr>
        <p:spPr>
          <a:xfrm>
            <a:off x="0" y="5717229"/>
            <a:ext cx="3420533" cy="369332"/>
          </a:xfrm>
          <a:prstGeom prst="rect">
            <a:avLst/>
          </a:prstGeom>
          <a:noFill/>
        </p:spPr>
        <p:txBody>
          <a:bodyPr wrap="square" rtlCol="0">
            <a:spAutoFit/>
          </a:bodyPr>
          <a:lstStyle/>
          <a:p>
            <a:r>
              <a:rPr lang="en-GB" dirty="0"/>
              <a:t>Huisman and Smits (2017)</a:t>
            </a:r>
          </a:p>
        </p:txBody>
      </p:sp>
      <p:pic>
        <p:nvPicPr>
          <p:cNvPr id="13" name="Content Placeholder 12">
            <a:extLst>
              <a:ext uri="{FF2B5EF4-FFF2-40B4-BE49-F238E27FC236}">
                <a16:creationId xmlns:a16="http://schemas.microsoft.com/office/drawing/2014/main" id="{DE325930-D902-4A66-FEB2-4900CCC80C2E}"/>
              </a:ext>
            </a:extLst>
          </p:cNvPr>
          <p:cNvPicPr>
            <a:picLocks noGrp="1" noChangeAspect="1"/>
          </p:cNvPicPr>
          <p:nvPr>
            <p:ph idx="1"/>
          </p:nvPr>
        </p:nvPicPr>
        <p:blipFill>
          <a:blip r:embed="rId2"/>
          <a:stretch>
            <a:fillRect/>
          </a:stretch>
        </p:blipFill>
        <p:spPr>
          <a:xfrm>
            <a:off x="3930762" y="863600"/>
            <a:ext cx="7191151" cy="5121275"/>
          </a:xfrm>
          <a:prstGeom prst="rect">
            <a:avLst/>
          </a:prstGeom>
          <a:ln>
            <a:noFill/>
          </a:ln>
        </p:spPr>
      </p:pic>
    </p:spTree>
    <p:extLst>
      <p:ext uri="{BB962C8B-B14F-4D97-AF65-F5344CB8AC3E}">
        <p14:creationId xmlns:p14="http://schemas.microsoft.com/office/powerpoint/2010/main" val="8611642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51591-D863-E856-772E-B7F1BED82916}"/>
              </a:ext>
            </a:extLst>
          </p:cNvPr>
          <p:cNvSpPr>
            <a:spLocks noGrp="1"/>
          </p:cNvSpPr>
          <p:nvPr>
            <p:ph type="title"/>
          </p:nvPr>
        </p:nvSpPr>
        <p:spPr/>
        <p:txBody>
          <a:bodyPr/>
          <a:lstStyle/>
          <a:p>
            <a:r>
              <a:rPr lang="en-GB" dirty="0"/>
              <a:t>Duration of peer review</a:t>
            </a:r>
          </a:p>
        </p:txBody>
      </p:sp>
      <p:sp>
        <p:nvSpPr>
          <p:cNvPr id="4" name="TextBox 3">
            <a:extLst>
              <a:ext uri="{FF2B5EF4-FFF2-40B4-BE49-F238E27FC236}">
                <a16:creationId xmlns:a16="http://schemas.microsoft.com/office/drawing/2014/main" id="{8BBEB3C8-C1FA-A406-6D19-AD3C8B0AEB22}"/>
              </a:ext>
            </a:extLst>
          </p:cNvPr>
          <p:cNvSpPr txBox="1"/>
          <p:nvPr/>
        </p:nvSpPr>
        <p:spPr>
          <a:xfrm>
            <a:off x="0" y="5717229"/>
            <a:ext cx="3420533" cy="369332"/>
          </a:xfrm>
          <a:prstGeom prst="rect">
            <a:avLst/>
          </a:prstGeom>
          <a:noFill/>
        </p:spPr>
        <p:txBody>
          <a:bodyPr wrap="square" rtlCol="0">
            <a:spAutoFit/>
          </a:bodyPr>
          <a:lstStyle/>
          <a:p>
            <a:r>
              <a:rPr lang="en-GB" dirty="0"/>
              <a:t>Huisman and Smits (2017)</a:t>
            </a:r>
          </a:p>
        </p:txBody>
      </p:sp>
      <p:pic>
        <p:nvPicPr>
          <p:cNvPr id="8" name="Content Placeholder 7">
            <a:extLst>
              <a:ext uri="{FF2B5EF4-FFF2-40B4-BE49-F238E27FC236}">
                <a16:creationId xmlns:a16="http://schemas.microsoft.com/office/drawing/2014/main" id="{0AF8F48A-CEFA-CF32-5F23-C8D1397D51E7}"/>
              </a:ext>
            </a:extLst>
          </p:cNvPr>
          <p:cNvPicPr>
            <a:picLocks noGrp="1" noChangeAspect="1"/>
          </p:cNvPicPr>
          <p:nvPr>
            <p:ph idx="1"/>
          </p:nvPr>
        </p:nvPicPr>
        <p:blipFill>
          <a:blip r:embed="rId2"/>
          <a:stretch>
            <a:fillRect/>
          </a:stretch>
        </p:blipFill>
        <p:spPr>
          <a:xfrm>
            <a:off x="3868738" y="1348031"/>
            <a:ext cx="7315200" cy="4152793"/>
          </a:xfrm>
          <a:prstGeom prst="rect">
            <a:avLst/>
          </a:prstGeom>
          <a:ln>
            <a:noFill/>
          </a:ln>
        </p:spPr>
      </p:pic>
    </p:spTree>
    <p:extLst>
      <p:ext uri="{BB962C8B-B14F-4D97-AF65-F5344CB8AC3E}">
        <p14:creationId xmlns:p14="http://schemas.microsoft.com/office/powerpoint/2010/main" val="1291425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51591-D863-E856-772E-B7F1BED82916}"/>
              </a:ext>
            </a:extLst>
          </p:cNvPr>
          <p:cNvSpPr>
            <a:spLocks noGrp="1"/>
          </p:cNvSpPr>
          <p:nvPr>
            <p:ph type="title"/>
          </p:nvPr>
        </p:nvSpPr>
        <p:spPr/>
        <p:txBody>
          <a:bodyPr/>
          <a:lstStyle/>
          <a:p>
            <a:r>
              <a:rPr lang="en-US" dirty="0"/>
              <a:t>The experience of research students</a:t>
            </a:r>
            <a:endParaRPr lang="en-GB" dirty="0"/>
          </a:p>
        </p:txBody>
      </p:sp>
      <p:sp>
        <p:nvSpPr>
          <p:cNvPr id="4" name="TextBox 3">
            <a:extLst>
              <a:ext uri="{FF2B5EF4-FFF2-40B4-BE49-F238E27FC236}">
                <a16:creationId xmlns:a16="http://schemas.microsoft.com/office/drawing/2014/main" id="{8BBEB3C8-C1FA-A406-6D19-AD3C8B0AEB22}"/>
              </a:ext>
            </a:extLst>
          </p:cNvPr>
          <p:cNvSpPr txBox="1"/>
          <p:nvPr/>
        </p:nvSpPr>
        <p:spPr>
          <a:xfrm>
            <a:off x="0" y="5717229"/>
            <a:ext cx="3420533" cy="369332"/>
          </a:xfrm>
          <a:prstGeom prst="rect">
            <a:avLst/>
          </a:prstGeom>
          <a:noFill/>
        </p:spPr>
        <p:txBody>
          <a:bodyPr wrap="square" rtlCol="0">
            <a:spAutoFit/>
          </a:bodyPr>
          <a:lstStyle/>
          <a:p>
            <a:r>
              <a:rPr lang="en-GB" dirty="0" err="1"/>
              <a:t>Merga</a:t>
            </a:r>
            <a:r>
              <a:rPr lang="en-GB" dirty="0"/>
              <a:t> et al. (2020)</a:t>
            </a:r>
          </a:p>
        </p:txBody>
      </p:sp>
      <p:sp>
        <p:nvSpPr>
          <p:cNvPr id="7" name="Content Placeholder 6">
            <a:extLst>
              <a:ext uri="{FF2B5EF4-FFF2-40B4-BE49-F238E27FC236}">
                <a16:creationId xmlns:a16="http://schemas.microsoft.com/office/drawing/2014/main" id="{FE83A0CB-65ED-EA44-7E12-B7D7745582C8}"/>
              </a:ext>
            </a:extLst>
          </p:cNvPr>
          <p:cNvSpPr>
            <a:spLocks noGrp="1"/>
          </p:cNvSpPr>
          <p:nvPr>
            <p:ph idx="1"/>
          </p:nvPr>
        </p:nvSpPr>
        <p:spPr/>
        <p:txBody>
          <a:bodyPr/>
          <a:lstStyle/>
          <a:p>
            <a:r>
              <a:rPr lang="en-US" dirty="0"/>
              <a:t>Survey of 246 doctoral graduates from Australian universities</a:t>
            </a:r>
          </a:p>
          <a:p>
            <a:endParaRPr lang="en-US" dirty="0"/>
          </a:p>
          <a:p>
            <a:r>
              <a:rPr lang="en-US" dirty="0"/>
              <a:t>Research questions (open response items in a survey):</a:t>
            </a:r>
          </a:p>
          <a:p>
            <a:pPr lvl="1"/>
            <a:r>
              <a:rPr lang="en-US" dirty="0"/>
              <a:t>In your opinion, what were the most challenging aspects of doing a Thesis by Publication? (Please give as much detail as you can)</a:t>
            </a:r>
          </a:p>
          <a:p>
            <a:pPr lvl="1"/>
            <a:r>
              <a:rPr lang="en-US" dirty="0"/>
              <a:t>In your opinion, what were the most positive aspects of doing a Thesis by Publication? (Please give as much detail as you can)</a:t>
            </a:r>
          </a:p>
        </p:txBody>
      </p:sp>
    </p:spTree>
    <p:extLst>
      <p:ext uri="{BB962C8B-B14F-4D97-AF65-F5344CB8AC3E}">
        <p14:creationId xmlns:p14="http://schemas.microsoft.com/office/powerpoint/2010/main" val="15338815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51591-D863-E856-772E-B7F1BED82916}"/>
              </a:ext>
            </a:extLst>
          </p:cNvPr>
          <p:cNvSpPr>
            <a:spLocks noGrp="1"/>
          </p:cNvSpPr>
          <p:nvPr>
            <p:ph type="title"/>
          </p:nvPr>
        </p:nvSpPr>
        <p:spPr/>
        <p:txBody>
          <a:bodyPr/>
          <a:lstStyle/>
          <a:p>
            <a:r>
              <a:rPr lang="en-US" dirty="0"/>
              <a:t>The experience of research students (Challenges)</a:t>
            </a:r>
            <a:endParaRPr lang="en-GB" dirty="0"/>
          </a:p>
        </p:txBody>
      </p:sp>
      <p:sp>
        <p:nvSpPr>
          <p:cNvPr id="4" name="TextBox 3">
            <a:extLst>
              <a:ext uri="{FF2B5EF4-FFF2-40B4-BE49-F238E27FC236}">
                <a16:creationId xmlns:a16="http://schemas.microsoft.com/office/drawing/2014/main" id="{8BBEB3C8-C1FA-A406-6D19-AD3C8B0AEB22}"/>
              </a:ext>
            </a:extLst>
          </p:cNvPr>
          <p:cNvSpPr txBox="1"/>
          <p:nvPr/>
        </p:nvSpPr>
        <p:spPr>
          <a:xfrm>
            <a:off x="0" y="5717229"/>
            <a:ext cx="3420533" cy="369332"/>
          </a:xfrm>
          <a:prstGeom prst="rect">
            <a:avLst/>
          </a:prstGeom>
          <a:noFill/>
        </p:spPr>
        <p:txBody>
          <a:bodyPr wrap="square" rtlCol="0">
            <a:spAutoFit/>
          </a:bodyPr>
          <a:lstStyle/>
          <a:p>
            <a:r>
              <a:rPr lang="en-GB" dirty="0" err="1"/>
              <a:t>Merga</a:t>
            </a:r>
            <a:r>
              <a:rPr lang="en-GB" dirty="0"/>
              <a:t> et al. (2020)</a:t>
            </a:r>
          </a:p>
        </p:txBody>
      </p:sp>
      <p:sp>
        <p:nvSpPr>
          <p:cNvPr id="7" name="Content Placeholder 6">
            <a:extLst>
              <a:ext uri="{FF2B5EF4-FFF2-40B4-BE49-F238E27FC236}">
                <a16:creationId xmlns:a16="http://schemas.microsoft.com/office/drawing/2014/main" id="{FE83A0CB-65ED-EA44-7E12-B7D7745582C8}"/>
              </a:ext>
            </a:extLst>
          </p:cNvPr>
          <p:cNvSpPr>
            <a:spLocks noGrp="1"/>
          </p:cNvSpPr>
          <p:nvPr>
            <p:ph idx="1"/>
          </p:nvPr>
        </p:nvSpPr>
        <p:spPr>
          <a:xfrm>
            <a:off x="3869268" y="143933"/>
            <a:ext cx="7315200" cy="6570134"/>
          </a:xfrm>
        </p:spPr>
        <p:txBody>
          <a:bodyPr>
            <a:normAutofit fontScale="85000" lnSpcReduction="10000"/>
          </a:bodyPr>
          <a:lstStyle/>
          <a:p>
            <a:r>
              <a:rPr lang="en-US" b="1" dirty="0"/>
              <a:t>Thesis cohesion</a:t>
            </a:r>
          </a:p>
          <a:p>
            <a:pPr lvl="1"/>
            <a:r>
              <a:rPr lang="en-US" dirty="0"/>
              <a:t>Difficulty to link publications into a single thesis with succinct aims.</a:t>
            </a:r>
          </a:p>
          <a:p>
            <a:r>
              <a:rPr lang="en-US" b="1" dirty="0"/>
              <a:t>Time pressure</a:t>
            </a:r>
          </a:p>
          <a:p>
            <a:pPr lvl="1"/>
            <a:r>
              <a:rPr lang="en-US" dirty="0"/>
              <a:t>Desire to complete within a specific time-frame.</a:t>
            </a:r>
          </a:p>
          <a:p>
            <a:pPr lvl="1"/>
            <a:r>
              <a:rPr lang="en-US" dirty="0"/>
              <a:t>Trying to get articles published (lack of certainty/locus of control/poorly managed journals).</a:t>
            </a:r>
          </a:p>
          <a:p>
            <a:r>
              <a:rPr lang="en-US" b="1" dirty="0"/>
              <a:t>Managing the publishing journey</a:t>
            </a:r>
          </a:p>
          <a:p>
            <a:pPr lvl="1"/>
            <a:r>
              <a:rPr lang="en-US" dirty="0"/>
              <a:t>Supervisory competency is more important than student competency.</a:t>
            </a:r>
          </a:p>
          <a:p>
            <a:pPr lvl="1"/>
            <a:r>
              <a:rPr lang="en-US" dirty="0"/>
              <a:t>Need to develop writing skills early as well as research skills.</a:t>
            </a:r>
          </a:p>
          <a:p>
            <a:pPr lvl="1"/>
            <a:r>
              <a:rPr lang="en-US" dirty="0"/>
              <a:t>Negative comments from co-authors and reviewers can effect confidence.</a:t>
            </a:r>
          </a:p>
          <a:p>
            <a:pPr lvl="1"/>
            <a:r>
              <a:rPr lang="en-US" dirty="0"/>
              <a:t>Reduction of ownership.</a:t>
            </a:r>
          </a:p>
          <a:p>
            <a:pPr lvl="1"/>
            <a:r>
              <a:rPr lang="en-US" dirty="0"/>
              <a:t>Financial pressures (open access payment etc.).</a:t>
            </a:r>
          </a:p>
          <a:p>
            <a:r>
              <a:rPr lang="en-US" b="1" dirty="0"/>
              <a:t>Supervisory support</a:t>
            </a:r>
          </a:p>
          <a:p>
            <a:pPr lvl="1"/>
            <a:r>
              <a:rPr lang="en-US" dirty="0"/>
              <a:t>Supervisor relationship is critical.</a:t>
            </a:r>
          </a:p>
          <a:p>
            <a:pPr lvl="1"/>
            <a:r>
              <a:rPr lang="en-US" dirty="0"/>
              <a:t>Supervisor workload increases significantly, but you need timely support.</a:t>
            </a:r>
          </a:p>
          <a:p>
            <a:pPr lvl="1"/>
            <a:r>
              <a:rPr lang="en-US" dirty="0"/>
              <a:t>Lack of supervisor expertise can be a barrier of be detrimental.</a:t>
            </a:r>
          </a:p>
          <a:p>
            <a:pPr lvl="1"/>
            <a:r>
              <a:rPr lang="en-US" dirty="0"/>
              <a:t>Supervisors not helping with journal selection, revision support, having authorship related arguments, supervisor becoming interested only in the publishable parts of the work rather than in the students education.</a:t>
            </a:r>
          </a:p>
          <a:p>
            <a:r>
              <a:rPr lang="en-US" b="1" dirty="0"/>
              <a:t>University support</a:t>
            </a:r>
          </a:p>
          <a:p>
            <a:pPr lvl="1"/>
            <a:r>
              <a:rPr lang="en-US" dirty="0"/>
              <a:t>Lack of examination guidelines – examiner expectations misaligned with submitted work (expectations of monograph, ignoring peer review, requesting changes to published work etc.</a:t>
            </a:r>
          </a:p>
          <a:p>
            <a:pPr lvl="1"/>
            <a:r>
              <a:rPr lang="en-US" dirty="0"/>
              <a:t>Impractical regulations (paste all papers into a single Word document).</a:t>
            </a:r>
          </a:p>
          <a:p>
            <a:pPr lvl="1"/>
            <a:r>
              <a:rPr lang="en-US" dirty="0"/>
              <a:t>Lack of template support.</a:t>
            </a:r>
          </a:p>
        </p:txBody>
      </p:sp>
    </p:spTree>
    <p:extLst>
      <p:ext uri="{BB962C8B-B14F-4D97-AF65-F5344CB8AC3E}">
        <p14:creationId xmlns:p14="http://schemas.microsoft.com/office/powerpoint/2010/main" val="1837352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What is a thesis</a:t>
            </a:r>
            <a:endParaRPr lang="en-GB" dirty="0"/>
          </a:p>
        </p:txBody>
      </p:sp>
      <p:sp>
        <p:nvSpPr>
          <p:cNvPr id="6" name="Content Placeholder 5">
            <a:extLst>
              <a:ext uri="{FF2B5EF4-FFF2-40B4-BE49-F238E27FC236}">
                <a16:creationId xmlns:a16="http://schemas.microsoft.com/office/drawing/2014/main" id="{8D78432E-7A10-5BF6-A72F-39922BF1FBDA}"/>
              </a:ext>
            </a:extLst>
          </p:cNvPr>
          <p:cNvSpPr>
            <a:spLocks noGrp="1"/>
          </p:cNvSpPr>
          <p:nvPr>
            <p:ph idx="1"/>
          </p:nvPr>
        </p:nvSpPr>
        <p:spPr/>
        <p:txBody>
          <a:bodyPr>
            <a:normAutofit/>
          </a:bodyPr>
          <a:lstStyle/>
          <a:p>
            <a:r>
              <a:rPr lang="en-US" dirty="0"/>
              <a:t>A document which signifies the end of your </a:t>
            </a:r>
            <a:r>
              <a:rPr lang="en-US" dirty="0" err="1"/>
              <a:t>programme</a:t>
            </a:r>
            <a:r>
              <a:rPr lang="en-US" dirty="0"/>
              <a:t> of study.</a:t>
            </a:r>
          </a:p>
          <a:p>
            <a:endParaRPr lang="en-US" dirty="0"/>
          </a:p>
          <a:p>
            <a:r>
              <a:rPr lang="en-US" dirty="0"/>
              <a:t>A document that will be examined.</a:t>
            </a:r>
          </a:p>
          <a:p>
            <a:endParaRPr lang="en-US" dirty="0"/>
          </a:p>
          <a:p>
            <a:r>
              <a:rPr lang="en-US" dirty="0"/>
              <a:t>An “unpublished” document.</a:t>
            </a:r>
          </a:p>
          <a:p>
            <a:endParaRPr lang="en-US" dirty="0"/>
          </a:p>
          <a:p>
            <a:r>
              <a:rPr lang="en-US" dirty="0"/>
              <a:t>A description and testament of your research activity.</a:t>
            </a:r>
          </a:p>
        </p:txBody>
      </p:sp>
    </p:spTree>
    <p:extLst>
      <p:ext uri="{BB962C8B-B14F-4D97-AF65-F5344CB8AC3E}">
        <p14:creationId xmlns:p14="http://schemas.microsoft.com/office/powerpoint/2010/main" val="21239777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51591-D863-E856-772E-B7F1BED82916}"/>
              </a:ext>
            </a:extLst>
          </p:cNvPr>
          <p:cNvSpPr>
            <a:spLocks noGrp="1"/>
          </p:cNvSpPr>
          <p:nvPr>
            <p:ph type="title"/>
          </p:nvPr>
        </p:nvSpPr>
        <p:spPr/>
        <p:txBody>
          <a:bodyPr/>
          <a:lstStyle/>
          <a:p>
            <a:r>
              <a:rPr lang="en-US" dirty="0"/>
              <a:t>The experience of research students (Benefits)</a:t>
            </a:r>
            <a:endParaRPr lang="en-GB" dirty="0"/>
          </a:p>
        </p:txBody>
      </p:sp>
      <p:sp>
        <p:nvSpPr>
          <p:cNvPr id="4" name="TextBox 3">
            <a:extLst>
              <a:ext uri="{FF2B5EF4-FFF2-40B4-BE49-F238E27FC236}">
                <a16:creationId xmlns:a16="http://schemas.microsoft.com/office/drawing/2014/main" id="{8BBEB3C8-C1FA-A406-6D19-AD3C8B0AEB22}"/>
              </a:ext>
            </a:extLst>
          </p:cNvPr>
          <p:cNvSpPr txBox="1"/>
          <p:nvPr/>
        </p:nvSpPr>
        <p:spPr>
          <a:xfrm>
            <a:off x="0" y="5717229"/>
            <a:ext cx="3420533" cy="369332"/>
          </a:xfrm>
          <a:prstGeom prst="rect">
            <a:avLst/>
          </a:prstGeom>
          <a:noFill/>
        </p:spPr>
        <p:txBody>
          <a:bodyPr wrap="square" rtlCol="0">
            <a:spAutoFit/>
          </a:bodyPr>
          <a:lstStyle/>
          <a:p>
            <a:r>
              <a:rPr lang="en-GB" dirty="0" err="1"/>
              <a:t>Merga</a:t>
            </a:r>
            <a:r>
              <a:rPr lang="en-GB" dirty="0"/>
              <a:t> et al. (2020)</a:t>
            </a:r>
          </a:p>
        </p:txBody>
      </p:sp>
      <p:sp>
        <p:nvSpPr>
          <p:cNvPr id="7" name="Content Placeholder 6">
            <a:extLst>
              <a:ext uri="{FF2B5EF4-FFF2-40B4-BE49-F238E27FC236}">
                <a16:creationId xmlns:a16="http://schemas.microsoft.com/office/drawing/2014/main" id="{FE83A0CB-65ED-EA44-7E12-B7D7745582C8}"/>
              </a:ext>
            </a:extLst>
          </p:cNvPr>
          <p:cNvSpPr>
            <a:spLocks noGrp="1"/>
          </p:cNvSpPr>
          <p:nvPr>
            <p:ph idx="1"/>
          </p:nvPr>
        </p:nvSpPr>
        <p:spPr>
          <a:xfrm>
            <a:off x="3453320" y="0"/>
            <a:ext cx="8340747" cy="6857999"/>
          </a:xfrm>
        </p:spPr>
        <p:txBody>
          <a:bodyPr>
            <a:normAutofit fontScale="70000" lnSpcReduction="20000"/>
          </a:bodyPr>
          <a:lstStyle/>
          <a:p>
            <a:r>
              <a:rPr lang="en-US" b="1" dirty="0"/>
              <a:t>Efficiency</a:t>
            </a:r>
          </a:p>
          <a:p>
            <a:pPr lvl="1"/>
            <a:r>
              <a:rPr lang="en-US" dirty="0"/>
              <a:t>Break research into more manageable bodies of work with clear boundaries.</a:t>
            </a:r>
          </a:p>
          <a:p>
            <a:pPr lvl="1"/>
            <a:r>
              <a:rPr lang="en-US" dirty="0"/>
              <a:t>Make planning easier.</a:t>
            </a:r>
          </a:p>
          <a:p>
            <a:pPr lvl="1"/>
            <a:r>
              <a:rPr lang="en-US" dirty="0"/>
              <a:t>Easier to manage articles than a monograph in terms of word counts.</a:t>
            </a:r>
          </a:p>
          <a:p>
            <a:pPr lvl="1"/>
            <a:r>
              <a:rPr lang="en-US" dirty="0"/>
              <a:t>Forced writing early (seen as a positive).</a:t>
            </a:r>
          </a:p>
          <a:p>
            <a:pPr lvl="1"/>
            <a:r>
              <a:rPr lang="en-US" dirty="0"/>
              <a:t>Not having to return to the thesis to publish after the </a:t>
            </a:r>
            <a:r>
              <a:rPr lang="en-US" dirty="0" err="1"/>
              <a:t>defence</a:t>
            </a:r>
            <a:r>
              <a:rPr lang="en-US" dirty="0"/>
              <a:t>.</a:t>
            </a:r>
          </a:p>
          <a:p>
            <a:r>
              <a:rPr lang="en-US" b="1" dirty="0"/>
              <a:t>Accessibility and dissemination of findings</a:t>
            </a:r>
          </a:p>
          <a:p>
            <a:pPr lvl="1"/>
            <a:r>
              <a:rPr lang="en-US" dirty="0"/>
              <a:t>Work must be disseminated, and thus had more usage for society.</a:t>
            </a:r>
          </a:p>
          <a:p>
            <a:pPr lvl="1"/>
            <a:r>
              <a:rPr lang="en-US" dirty="0"/>
              <a:t>Student work is promoted more both inside and outside academia.</a:t>
            </a:r>
          </a:p>
          <a:p>
            <a:pPr lvl="1"/>
            <a:r>
              <a:rPr lang="en-US" dirty="0"/>
              <a:t>Students felt they had more impact.</a:t>
            </a:r>
          </a:p>
          <a:p>
            <a:r>
              <a:rPr lang="en-US" b="1" dirty="0"/>
              <a:t>Feedback</a:t>
            </a:r>
          </a:p>
          <a:p>
            <a:pPr lvl="1"/>
            <a:r>
              <a:rPr lang="en-US" dirty="0"/>
              <a:t>Receipt of critical feedback from supervisors and peer reviewers.</a:t>
            </a:r>
          </a:p>
          <a:p>
            <a:pPr lvl="1"/>
            <a:r>
              <a:rPr lang="en-US" dirty="0"/>
              <a:t>Feedback is more regular and has more breadth (not just feedback on research, but on writing, publishing etc. as well).</a:t>
            </a:r>
          </a:p>
          <a:p>
            <a:r>
              <a:rPr lang="en-US" b="1" dirty="0"/>
              <a:t>Skills for research</a:t>
            </a:r>
          </a:p>
          <a:p>
            <a:pPr lvl="1"/>
            <a:r>
              <a:rPr lang="en-US" dirty="0"/>
              <a:t>Development of writing skills were seen as beneficial within and outside of academia.</a:t>
            </a:r>
          </a:p>
          <a:p>
            <a:pPr lvl="1"/>
            <a:r>
              <a:rPr lang="en-US" dirty="0"/>
              <a:t>Being able to negotiate the publishing process was viewed as a valuable skill to acquire.</a:t>
            </a:r>
          </a:p>
          <a:p>
            <a:r>
              <a:rPr lang="en-US" b="1" dirty="0"/>
              <a:t>Career and reputation</a:t>
            </a:r>
          </a:p>
          <a:p>
            <a:pPr lvl="1"/>
            <a:r>
              <a:rPr lang="en-US" dirty="0"/>
              <a:t>Offer of superior employment options.</a:t>
            </a:r>
          </a:p>
          <a:p>
            <a:pPr lvl="1"/>
            <a:r>
              <a:rPr lang="en-US" dirty="0"/>
              <a:t>Feeling of credibility and of having a better research profile.</a:t>
            </a:r>
          </a:p>
          <a:p>
            <a:r>
              <a:rPr lang="en-US" b="1" dirty="0"/>
              <a:t>Emotion and motivation</a:t>
            </a:r>
          </a:p>
          <a:p>
            <a:pPr lvl="1"/>
            <a:r>
              <a:rPr lang="en-US" dirty="0"/>
              <a:t>Continued motivation based on regular achievement and an emotional boost (published articles).</a:t>
            </a:r>
          </a:p>
          <a:p>
            <a:pPr lvl="1"/>
            <a:r>
              <a:rPr lang="en-US" dirty="0"/>
              <a:t>Each paper acted as a motivator for the next.</a:t>
            </a:r>
          </a:p>
          <a:p>
            <a:pPr lvl="1"/>
            <a:r>
              <a:rPr lang="en-US" dirty="0"/>
              <a:t>Increase in confidence over time.</a:t>
            </a:r>
          </a:p>
          <a:p>
            <a:r>
              <a:rPr lang="en-US" b="1" dirty="0"/>
              <a:t>Ease of examination</a:t>
            </a:r>
          </a:p>
          <a:p>
            <a:pPr lvl="1"/>
            <a:r>
              <a:rPr lang="en-US" dirty="0"/>
              <a:t>Reassurance as work has been peer reviewed.</a:t>
            </a:r>
          </a:p>
          <a:p>
            <a:pPr lvl="1"/>
            <a:r>
              <a:rPr lang="en-US" dirty="0"/>
              <a:t>Faster examination process.</a:t>
            </a:r>
          </a:p>
          <a:p>
            <a:pPr lvl="1"/>
            <a:r>
              <a:rPr lang="en-US" dirty="0"/>
              <a:t>Easier to prepare the thesis as it involved appending articles.</a:t>
            </a:r>
          </a:p>
          <a:p>
            <a:pPr lvl="1"/>
            <a:r>
              <a:rPr lang="en-US" dirty="0"/>
              <a:t>Minimal changes post-</a:t>
            </a:r>
            <a:r>
              <a:rPr lang="en-US" dirty="0" err="1"/>
              <a:t>defence</a:t>
            </a:r>
            <a:r>
              <a:rPr lang="en-US" dirty="0"/>
              <a:t>.</a:t>
            </a:r>
          </a:p>
        </p:txBody>
      </p:sp>
    </p:spTree>
    <p:extLst>
      <p:ext uri="{BB962C8B-B14F-4D97-AF65-F5344CB8AC3E}">
        <p14:creationId xmlns:p14="http://schemas.microsoft.com/office/powerpoint/2010/main" val="13623823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69373E92-F88D-4F0A-94DF-393703E7D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629DAA0-ADF6-43FD-9C99-483F722B5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81ACA74-ED9E-ED14-EBFA-47BB7E50FCB3}"/>
              </a:ext>
            </a:extLst>
          </p:cNvPr>
          <p:cNvSpPr>
            <a:spLocks noGrp="1"/>
          </p:cNvSpPr>
          <p:nvPr>
            <p:ph type="title"/>
          </p:nvPr>
        </p:nvSpPr>
        <p:spPr>
          <a:xfrm>
            <a:off x="1069848" y="1298448"/>
            <a:ext cx="4705801" cy="4062446"/>
          </a:xfrm>
        </p:spPr>
        <p:txBody>
          <a:bodyPr vert="horz" lIns="91440" tIns="45720" rIns="91440" bIns="45720" rtlCol="0" anchor="b">
            <a:normAutofit/>
          </a:bodyPr>
          <a:lstStyle/>
          <a:p>
            <a:r>
              <a:rPr lang="en-US" sz="5500" spc="-100" dirty="0"/>
              <a:t>Have you any thoughts on the article-based thesis?</a:t>
            </a:r>
          </a:p>
        </p:txBody>
      </p:sp>
      <p:pic>
        <p:nvPicPr>
          <p:cNvPr id="5" name="Content Placeholder 4" descr="Question Mark with solid fill">
            <a:extLst>
              <a:ext uri="{FF2B5EF4-FFF2-40B4-BE49-F238E27FC236}">
                <a16:creationId xmlns:a16="http://schemas.microsoft.com/office/drawing/2014/main" id="{4BED83F0-DF10-9148-34DD-33EEA82D8C2D}"/>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F32C8C35-BF44-4CFB-9754-81F07C981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1269725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What does a thesis look like?</a:t>
            </a:r>
            <a:endParaRPr lang="en-GB" dirty="0"/>
          </a:p>
        </p:txBody>
      </p:sp>
      <p:pic>
        <p:nvPicPr>
          <p:cNvPr id="7" name="Graphic 6" descr="Closed book outline">
            <a:extLst>
              <a:ext uri="{FF2B5EF4-FFF2-40B4-BE49-F238E27FC236}">
                <a16:creationId xmlns:a16="http://schemas.microsoft.com/office/drawing/2014/main" id="{25B796F7-07A2-E3C4-3C06-8B2972E5F44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07366" y="2556934"/>
            <a:ext cx="2057400" cy="2057400"/>
          </a:xfrm>
          <a:prstGeom prst="rect">
            <a:avLst/>
          </a:prstGeom>
        </p:spPr>
      </p:pic>
      <p:grpSp>
        <p:nvGrpSpPr>
          <p:cNvPr id="15" name="Group 14">
            <a:extLst>
              <a:ext uri="{FF2B5EF4-FFF2-40B4-BE49-F238E27FC236}">
                <a16:creationId xmlns:a16="http://schemas.microsoft.com/office/drawing/2014/main" id="{225450DA-AB35-E4D7-7660-717D6F1E7251}"/>
              </a:ext>
            </a:extLst>
          </p:cNvPr>
          <p:cNvGrpSpPr/>
          <p:nvPr/>
        </p:nvGrpSpPr>
        <p:grpSpPr>
          <a:xfrm>
            <a:off x="9166245" y="2463801"/>
            <a:ext cx="2048933" cy="2048933"/>
            <a:chOff x="8547099" y="2463801"/>
            <a:chExt cx="2048933" cy="2048933"/>
          </a:xfrm>
        </p:grpSpPr>
        <p:sp>
          <p:nvSpPr>
            <p:cNvPr id="14" name="Rectangle: Single Corner Snipped 13">
              <a:extLst>
                <a:ext uri="{FF2B5EF4-FFF2-40B4-BE49-F238E27FC236}">
                  <a16:creationId xmlns:a16="http://schemas.microsoft.com/office/drawing/2014/main" id="{D9E29C06-54EF-D70C-8725-2064F265E294}"/>
                </a:ext>
              </a:extLst>
            </p:cNvPr>
            <p:cNvSpPr/>
            <p:nvPr/>
          </p:nvSpPr>
          <p:spPr>
            <a:xfrm>
              <a:off x="8953498" y="2641600"/>
              <a:ext cx="1231901" cy="1667934"/>
            </a:xfrm>
            <a:prstGeom prst="snip1Rect">
              <a:avLst>
                <a:gd name="adj" fmla="val 37286"/>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Graphic 8" descr="Document outline">
              <a:extLst>
                <a:ext uri="{FF2B5EF4-FFF2-40B4-BE49-F238E27FC236}">
                  <a16:creationId xmlns:a16="http://schemas.microsoft.com/office/drawing/2014/main" id="{0CFDF34A-E3CA-17F1-B385-CB40E3D8F40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547099" y="2463801"/>
              <a:ext cx="2048933" cy="2048933"/>
            </a:xfrm>
            <a:prstGeom prst="rect">
              <a:avLst/>
            </a:prstGeom>
          </p:spPr>
        </p:pic>
      </p:grpSp>
      <p:sp>
        <p:nvSpPr>
          <p:cNvPr id="10" name="Rectangle: Rounded Corners 9">
            <a:extLst>
              <a:ext uri="{FF2B5EF4-FFF2-40B4-BE49-F238E27FC236}">
                <a16:creationId xmlns:a16="http://schemas.microsoft.com/office/drawing/2014/main" id="{EBC59F09-D2FD-E30A-FA33-BEC342803D7C}"/>
              </a:ext>
            </a:extLst>
          </p:cNvPr>
          <p:cNvSpPr/>
          <p:nvPr/>
        </p:nvSpPr>
        <p:spPr>
          <a:xfrm>
            <a:off x="3776133" y="1247775"/>
            <a:ext cx="2319867" cy="479425"/>
          </a:xfrm>
          <a:prstGeom prst="roundRect">
            <a:avLst/>
          </a:prstGeom>
          <a:solidFill>
            <a:schemeClr val="bg2">
              <a:lumMod val="50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Monograph</a:t>
            </a:r>
          </a:p>
        </p:txBody>
      </p:sp>
      <p:sp>
        <p:nvSpPr>
          <p:cNvPr id="11" name="Rectangle: Rounded Corners 10">
            <a:extLst>
              <a:ext uri="{FF2B5EF4-FFF2-40B4-BE49-F238E27FC236}">
                <a16:creationId xmlns:a16="http://schemas.microsoft.com/office/drawing/2014/main" id="{7B5AE2A3-D97B-717D-B7A6-0396E6CF867C}"/>
              </a:ext>
            </a:extLst>
          </p:cNvPr>
          <p:cNvSpPr/>
          <p:nvPr/>
        </p:nvSpPr>
        <p:spPr>
          <a:xfrm>
            <a:off x="7078134" y="1247775"/>
            <a:ext cx="4500030" cy="479425"/>
          </a:xfrm>
          <a:prstGeom prst="roundRect">
            <a:avLst/>
          </a:prstGeom>
          <a:solidFill>
            <a:schemeClr val="bg2">
              <a:lumMod val="50000"/>
            </a:schemeClr>
          </a:solidFill>
          <a:ln>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Thesis by Publication</a:t>
            </a:r>
          </a:p>
        </p:txBody>
      </p:sp>
      <p:pic>
        <p:nvPicPr>
          <p:cNvPr id="12" name="Graphic 11" descr="Closed book outline">
            <a:extLst>
              <a:ext uri="{FF2B5EF4-FFF2-40B4-BE49-F238E27FC236}">
                <a16:creationId xmlns:a16="http://schemas.microsoft.com/office/drawing/2014/main" id="{92EE0E11-6468-3C9C-1D93-564721391AF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84481" y="2582334"/>
            <a:ext cx="2057400" cy="2057400"/>
          </a:xfrm>
          <a:prstGeom prst="rect">
            <a:avLst/>
          </a:prstGeom>
        </p:spPr>
      </p:pic>
      <p:grpSp>
        <p:nvGrpSpPr>
          <p:cNvPr id="16" name="Group 15">
            <a:extLst>
              <a:ext uri="{FF2B5EF4-FFF2-40B4-BE49-F238E27FC236}">
                <a16:creationId xmlns:a16="http://schemas.microsoft.com/office/drawing/2014/main" id="{B042CE57-A801-06B4-66B3-E57AEE631BE0}"/>
              </a:ext>
            </a:extLst>
          </p:cNvPr>
          <p:cNvGrpSpPr/>
          <p:nvPr/>
        </p:nvGrpSpPr>
        <p:grpSpPr>
          <a:xfrm>
            <a:off x="9411778" y="2573868"/>
            <a:ext cx="2048933" cy="2048933"/>
            <a:chOff x="8547099" y="2463801"/>
            <a:chExt cx="2048933" cy="2048933"/>
          </a:xfrm>
        </p:grpSpPr>
        <p:sp>
          <p:nvSpPr>
            <p:cNvPr id="17" name="Rectangle: Single Corner Snipped 16">
              <a:extLst>
                <a:ext uri="{FF2B5EF4-FFF2-40B4-BE49-F238E27FC236}">
                  <a16:creationId xmlns:a16="http://schemas.microsoft.com/office/drawing/2014/main" id="{F6EFAB84-A320-29C9-49BB-8645E2E1156C}"/>
                </a:ext>
              </a:extLst>
            </p:cNvPr>
            <p:cNvSpPr/>
            <p:nvPr/>
          </p:nvSpPr>
          <p:spPr>
            <a:xfrm>
              <a:off x="8953498" y="2641600"/>
              <a:ext cx="1231901" cy="1667934"/>
            </a:xfrm>
            <a:prstGeom prst="snip1Rect">
              <a:avLst>
                <a:gd name="adj" fmla="val 37286"/>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8" name="Graphic 17" descr="Document outline">
              <a:extLst>
                <a:ext uri="{FF2B5EF4-FFF2-40B4-BE49-F238E27FC236}">
                  <a16:creationId xmlns:a16="http://schemas.microsoft.com/office/drawing/2014/main" id="{3273B92A-9DBB-D6E7-8E13-FEFE37D7EA9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547099" y="2463801"/>
              <a:ext cx="2048933" cy="2048933"/>
            </a:xfrm>
            <a:prstGeom prst="rect">
              <a:avLst/>
            </a:prstGeom>
          </p:spPr>
        </p:pic>
      </p:grpSp>
      <p:grpSp>
        <p:nvGrpSpPr>
          <p:cNvPr id="19" name="Group 18">
            <a:extLst>
              <a:ext uri="{FF2B5EF4-FFF2-40B4-BE49-F238E27FC236}">
                <a16:creationId xmlns:a16="http://schemas.microsoft.com/office/drawing/2014/main" id="{C6A1700A-AD5E-F08F-E59C-0C77F42E3CD2}"/>
              </a:ext>
            </a:extLst>
          </p:cNvPr>
          <p:cNvGrpSpPr/>
          <p:nvPr/>
        </p:nvGrpSpPr>
        <p:grpSpPr>
          <a:xfrm>
            <a:off x="9644615" y="2683934"/>
            <a:ext cx="2048933" cy="2048933"/>
            <a:chOff x="8547099" y="2463801"/>
            <a:chExt cx="2048933" cy="2048933"/>
          </a:xfrm>
        </p:grpSpPr>
        <p:sp>
          <p:nvSpPr>
            <p:cNvPr id="20" name="Rectangle: Single Corner Snipped 19">
              <a:extLst>
                <a:ext uri="{FF2B5EF4-FFF2-40B4-BE49-F238E27FC236}">
                  <a16:creationId xmlns:a16="http://schemas.microsoft.com/office/drawing/2014/main" id="{787B4BE1-2E74-BDF5-AA81-C1623E077F1F}"/>
                </a:ext>
              </a:extLst>
            </p:cNvPr>
            <p:cNvSpPr/>
            <p:nvPr/>
          </p:nvSpPr>
          <p:spPr>
            <a:xfrm>
              <a:off x="8953498" y="2641600"/>
              <a:ext cx="1231901" cy="1667934"/>
            </a:xfrm>
            <a:prstGeom prst="snip1Rect">
              <a:avLst>
                <a:gd name="adj" fmla="val 37286"/>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Graphic 20" descr="Document outline">
              <a:extLst>
                <a:ext uri="{FF2B5EF4-FFF2-40B4-BE49-F238E27FC236}">
                  <a16:creationId xmlns:a16="http://schemas.microsoft.com/office/drawing/2014/main" id="{091A94E2-AEF0-3458-D037-D89783FFCFC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547099" y="2463801"/>
              <a:ext cx="2048933" cy="2048933"/>
            </a:xfrm>
            <a:prstGeom prst="rect">
              <a:avLst/>
            </a:prstGeom>
          </p:spPr>
        </p:pic>
      </p:grpSp>
      <p:grpSp>
        <p:nvGrpSpPr>
          <p:cNvPr id="22" name="Group 21">
            <a:extLst>
              <a:ext uri="{FF2B5EF4-FFF2-40B4-BE49-F238E27FC236}">
                <a16:creationId xmlns:a16="http://schemas.microsoft.com/office/drawing/2014/main" id="{11E1BC12-8B83-F0E8-623F-CD72CADB26D0}"/>
              </a:ext>
            </a:extLst>
          </p:cNvPr>
          <p:cNvGrpSpPr/>
          <p:nvPr/>
        </p:nvGrpSpPr>
        <p:grpSpPr>
          <a:xfrm>
            <a:off x="9890148" y="2794001"/>
            <a:ext cx="2048933" cy="2048933"/>
            <a:chOff x="8547099" y="2463801"/>
            <a:chExt cx="2048933" cy="2048933"/>
          </a:xfrm>
        </p:grpSpPr>
        <p:sp>
          <p:nvSpPr>
            <p:cNvPr id="23" name="Rectangle: Single Corner Snipped 22">
              <a:extLst>
                <a:ext uri="{FF2B5EF4-FFF2-40B4-BE49-F238E27FC236}">
                  <a16:creationId xmlns:a16="http://schemas.microsoft.com/office/drawing/2014/main" id="{6EF95733-B388-16C4-77BD-32D3FBB3247A}"/>
                </a:ext>
              </a:extLst>
            </p:cNvPr>
            <p:cNvSpPr/>
            <p:nvPr/>
          </p:nvSpPr>
          <p:spPr>
            <a:xfrm>
              <a:off x="8953498" y="2641600"/>
              <a:ext cx="1231901" cy="1667934"/>
            </a:xfrm>
            <a:prstGeom prst="snip1Rect">
              <a:avLst>
                <a:gd name="adj" fmla="val 37286"/>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4" name="Graphic 23" descr="Document outline">
              <a:extLst>
                <a:ext uri="{FF2B5EF4-FFF2-40B4-BE49-F238E27FC236}">
                  <a16:creationId xmlns:a16="http://schemas.microsoft.com/office/drawing/2014/main" id="{5B1263B9-E7A2-5248-A374-85F2BB7659F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547099" y="2463801"/>
              <a:ext cx="2048933" cy="2048933"/>
            </a:xfrm>
            <a:prstGeom prst="rect">
              <a:avLst/>
            </a:prstGeom>
          </p:spPr>
        </p:pic>
      </p:grpSp>
      <p:pic>
        <p:nvPicPr>
          <p:cNvPr id="35" name="Graphic 34" descr="Add with solid fill">
            <a:extLst>
              <a:ext uri="{FF2B5EF4-FFF2-40B4-BE49-F238E27FC236}">
                <a16:creationId xmlns:a16="http://schemas.microsoft.com/office/drawing/2014/main" id="{DA4011DE-E72A-B160-6CD1-7547AA5F9F8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611681" y="3128434"/>
            <a:ext cx="914400" cy="914400"/>
          </a:xfrm>
          <a:prstGeom prst="rect">
            <a:avLst/>
          </a:prstGeom>
        </p:spPr>
      </p:pic>
    </p:spTree>
    <p:extLst>
      <p:ext uri="{BB962C8B-B14F-4D97-AF65-F5344CB8AC3E}">
        <p14:creationId xmlns:p14="http://schemas.microsoft.com/office/powerpoint/2010/main" val="3091056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TUS thesis regulations</a:t>
            </a:r>
            <a:endParaRPr lang="en-GB" dirty="0"/>
          </a:p>
        </p:txBody>
      </p:sp>
    </p:spTree>
    <p:extLst>
      <p:ext uri="{BB962C8B-B14F-4D97-AF65-F5344CB8AC3E}">
        <p14:creationId xmlns:p14="http://schemas.microsoft.com/office/powerpoint/2010/main" val="4207940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TUS thesis regulations</a:t>
            </a:r>
            <a:endParaRPr lang="en-GB" dirty="0"/>
          </a:p>
        </p:txBody>
      </p:sp>
      <p:sp>
        <p:nvSpPr>
          <p:cNvPr id="6" name="Content Placeholder 5">
            <a:extLst>
              <a:ext uri="{FF2B5EF4-FFF2-40B4-BE49-F238E27FC236}">
                <a16:creationId xmlns:a16="http://schemas.microsoft.com/office/drawing/2014/main" id="{8D78432E-7A10-5BF6-A72F-39922BF1FBDA}"/>
              </a:ext>
            </a:extLst>
          </p:cNvPr>
          <p:cNvSpPr>
            <a:spLocks noGrp="1"/>
          </p:cNvSpPr>
          <p:nvPr>
            <p:ph idx="1"/>
          </p:nvPr>
        </p:nvSpPr>
        <p:spPr/>
        <p:txBody>
          <a:bodyPr>
            <a:normAutofit/>
          </a:bodyPr>
          <a:lstStyle/>
          <a:p>
            <a:r>
              <a:rPr lang="en-US" dirty="0"/>
              <a:t>2.4 Qualification Requirements</a:t>
            </a:r>
          </a:p>
          <a:p>
            <a:pPr lvl="1"/>
            <a:r>
              <a:rPr lang="en-US" dirty="0"/>
              <a:t>2.4.1 Criteria for Award of Degree of Masters</a:t>
            </a:r>
          </a:p>
          <a:p>
            <a:endParaRPr lang="en-US" dirty="0"/>
          </a:p>
          <a:p>
            <a:r>
              <a:rPr lang="en-US" dirty="0"/>
              <a:t>“Examiners are required to assess the student using the thesis as evidence and satisfy themselves that the student has attained the standard. The examiners are required to report under each of the eight learning outcome strands (knowledge, skill and competence) described in the standard. To recommend the award the examiners must be convinced that the student has attained all of the outcomes. The examiners, in cases of doubt, may request a viva voce.”</a:t>
            </a:r>
          </a:p>
        </p:txBody>
      </p:sp>
    </p:spTree>
    <p:extLst>
      <p:ext uri="{BB962C8B-B14F-4D97-AF65-F5344CB8AC3E}">
        <p14:creationId xmlns:p14="http://schemas.microsoft.com/office/powerpoint/2010/main" val="937111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TUS thesis regulations</a:t>
            </a:r>
            <a:endParaRPr lang="en-GB" dirty="0"/>
          </a:p>
        </p:txBody>
      </p:sp>
      <p:sp>
        <p:nvSpPr>
          <p:cNvPr id="6" name="Content Placeholder 5">
            <a:extLst>
              <a:ext uri="{FF2B5EF4-FFF2-40B4-BE49-F238E27FC236}">
                <a16:creationId xmlns:a16="http://schemas.microsoft.com/office/drawing/2014/main" id="{8D78432E-7A10-5BF6-A72F-39922BF1FBDA}"/>
              </a:ext>
            </a:extLst>
          </p:cNvPr>
          <p:cNvSpPr>
            <a:spLocks noGrp="1"/>
          </p:cNvSpPr>
          <p:nvPr>
            <p:ph idx="1"/>
          </p:nvPr>
        </p:nvSpPr>
        <p:spPr/>
        <p:txBody>
          <a:bodyPr>
            <a:normAutofit/>
          </a:bodyPr>
          <a:lstStyle/>
          <a:p>
            <a:r>
              <a:rPr lang="en-US" dirty="0"/>
              <a:t>2.4 Qualification Requirements</a:t>
            </a:r>
          </a:p>
          <a:p>
            <a:pPr lvl="1"/>
            <a:r>
              <a:rPr lang="en-US" dirty="0"/>
              <a:t>2.4.2 Criteria for Award of Doctor of Philosophy</a:t>
            </a:r>
          </a:p>
          <a:p>
            <a:endParaRPr lang="en-US" dirty="0"/>
          </a:p>
          <a:p>
            <a:r>
              <a:rPr lang="en-US" dirty="0"/>
              <a:t>“The Doctor of Philosophy award is made on the basis of knowledge, skill and competency normally gained through a validated supervised RDP resulting in the production of a thesis/exegesis and artistic/creative work/product (where appropriate).”</a:t>
            </a:r>
          </a:p>
        </p:txBody>
      </p:sp>
    </p:spTree>
    <p:extLst>
      <p:ext uri="{BB962C8B-B14F-4D97-AF65-F5344CB8AC3E}">
        <p14:creationId xmlns:p14="http://schemas.microsoft.com/office/powerpoint/2010/main" val="476226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TUS thesis regulations</a:t>
            </a:r>
            <a:endParaRPr lang="en-GB" dirty="0"/>
          </a:p>
        </p:txBody>
      </p:sp>
      <p:sp>
        <p:nvSpPr>
          <p:cNvPr id="6" name="Content Placeholder 5">
            <a:extLst>
              <a:ext uri="{FF2B5EF4-FFF2-40B4-BE49-F238E27FC236}">
                <a16:creationId xmlns:a16="http://schemas.microsoft.com/office/drawing/2014/main" id="{8D78432E-7A10-5BF6-A72F-39922BF1FBDA}"/>
              </a:ext>
            </a:extLst>
          </p:cNvPr>
          <p:cNvSpPr>
            <a:spLocks noGrp="1"/>
          </p:cNvSpPr>
          <p:nvPr>
            <p:ph idx="1"/>
          </p:nvPr>
        </p:nvSpPr>
        <p:spPr/>
        <p:txBody>
          <a:bodyPr>
            <a:normAutofit/>
          </a:bodyPr>
          <a:lstStyle/>
          <a:p>
            <a:r>
              <a:rPr lang="en-US" dirty="0"/>
              <a:t>2.4 Qualification Requirements</a:t>
            </a:r>
          </a:p>
          <a:p>
            <a:pPr lvl="1"/>
            <a:r>
              <a:rPr lang="en-US" dirty="0"/>
              <a:t>2.4.2 Criteria for Award of Doctor of Philosophy</a:t>
            </a:r>
          </a:p>
          <a:p>
            <a:endParaRPr lang="en-US" dirty="0"/>
          </a:p>
          <a:p>
            <a:r>
              <a:rPr lang="en-US" dirty="0"/>
              <a:t>“Examiners are required to assess the student (viva voce) using the thesis as evidence and satisfy themselves that the student has attained the standard for the award. The examiners are required to report under each of the eight learning outcome strands (knowledge, skill and competence) described in the standard.”</a:t>
            </a:r>
          </a:p>
        </p:txBody>
      </p:sp>
    </p:spTree>
    <p:extLst>
      <p:ext uri="{BB962C8B-B14F-4D97-AF65-F5344CB8AC3E}">
        <p14:creationId xmlns:p14="http://schemas.microsoft.com/office/powerpoint/2010/main" val="277224303"/>
      </p:ext>
    </p:extLst>
  </p:cSld>
  <p:clrMapOvr>
    <a:masterClrMapping/>
  </p:clrMapOvr>
</p:sld>
</file>

<file path=ppt/theme/theme1.xml><?xml version="1.0" encoding="utf-8"?>
<a:theme xmlns:a="http://schemas.openxmlformats.org/drawingml/2006/main" name="Fra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95AE09B-F02E-4A8A-98F0-B6016EA31B8E}">
  <we:reference id="3e0fcce7-415c-4081-926c-b4e449c650e4" version="1.1.0.2" store="EXCatalog" storeType="EXCatalog"/>
  <we:alternateReferences>
    <we:reference id="WA200004709" version="1.1.0.2" store="en-I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Frame</Template>
  <TotalTime>973</TotalTime>
  <Words>2733</Words>
  <Application>Microsoft Office PowerPoint</Application>
  <PresentationFormat>Widescreen</PresentationFormat>
  <Paragraphs>315</Paragraphs>
  <Slides>41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41</vt:i4>
      </vt:variant>
    </vt:vector>
  </HeadingPairs>
  <TitlesOfParts>
    <vt:vector size="44" baseType="lpstr">
      <vt:lpstr>Corbel</vt:lpstr>
      <vt:lpstr>Wingdings 2</vt:lpstr>
      <vt:lpstr>Frame</vt:lpstr>
      <vt:lpstr>Research Theses</vt:lpstr>
      <vt:lpstr>What are your initial thoughts on writing a research thesis?</vt:lpstr>
      <vt:lpstr>The research thesis</vt:lpstr>
      <vt:lpstr>What is a thesis</vt:lpstr>
      <vt:lpstr>What does a thesis look like?</vt:lpstr>
      <vt:lpstr>TUS thesis regulations</vt:lpstr>
      <vt:lpstr>TUS thesis regulations</vt:lpstr>
      <vt:lpstr>TUS thesis regulations</vt:lpstr>
      <vt:lpstr>TUS thesis regulations</vt:lpstr>
      <vt:lpstr>TUS thesis regulations</vt:lpstr>
      <vt:lpstr>TUS thesis regulations</vt:lpstr>
      <vt:lpstr>TUS thesis regulations</vt:lpstr>
      <vt:lpstr>TUS thesis regulations</vt:lpstr>
      <vt:lpstr>TUS thesis regulations</vt:lpstr>
      <vt:lpstr>TUS thesis regulations</vt:lpstr>
      <vt:lpstr>Getting started on writing a thesis</vt:lpstr>
      <vt:lpstr>Monograph thesis structures</vt:lpstr>
      <vt:lpstr>Structure is similar to an empirical article</vt:lpstr>
      <vt:lpstr>Front matter</vt:lpstr>
      <vt:lpstr>Sample “Introduction” layout</vt:lpstr>
      <vt:lpstr>Sample “Literature review” layouts</vt:lpstr>
      <vt:lpstr>Sample “Methodology” layout</vt:lpstr>
      <vt:lpstr>Sample “Findings” layout</vt:lpstr>
      <vt:lpstr>Sample “Discussion” layout</vt:lpstr>
      <vt:lpstr>Sample multi-study/experiment layout</vt:lpstr>
      <vt:lpstr>Sample “Conclusions” layout</vt:lpstr>
      <vt:lpstr>Have you any thoughts on the monograph thesis?</vt:lpstr>
      <vt:lpstr>The article-based thesis</vt:lpstr>
      <vt:lpstr>Why the article-based thesis is an important option</vt:lpstr>
      <vt:lpstr>Typical article-based thesis layouts</vt:lpstr>
      <vt:lpstr>Typical article-based thesis layouts</vt:lpstr>
      <vt:lpstr>Typical article-based thesis layouts</vt:lpstr>
      <vt:lpstr>Benefits of the article-based thesis</vt:lpstr>
      <vt:lpstr>Challenges associated with the article-based thesis</vt:lpstr>
      <vt:lpstr>The “complex traditional” thesis</vt:lpstr>
      <vt:lpstr>Duration of peer review</vt:lpstr>
      <vt:lpstr>Duration of peer review</vt:lpstr>
      <vt:lpstr>The experience of research students</vt:lpstr>
      <vt:lpstr>The experience of research students (Challenges)</vt:lpstr>
      <vt:lpstr>The experience of research students (Benefits)</vt:lpstr>
      <vt:lpstr>Have you any thoughts on the article-based thesis?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roles of higher education institutions and academics</dc:title>
  <dc:creator>Jeffrey Buckley</dc:creator>
  <cp:lastModifiedBy>Jeffrey Buckley</cp:lastModifiedBy>
  <cp:revision>25</cp:revision>
  <dcterms:created xsi:type="dcterms:W3CDTF">2024-02-12T14:49:44Z</dcterms:created>
  <dcterms:modified xsi:type="dcterms:W3CDTF">2025-11-19T11:14:12Z</dcterms:modified>
</cp:coreProperties>
</file>